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13"/>
  </p:notesMasterIdLst>
  <p:handoutMasterIdLst>
    <p:handoutMasterId r:id="rId114"/>
  </p:handoutMasterIdLst>
  <p:sldIdLst>
    <p:sldId id="440" r:id="rId2"/>
    <p:sldId id="419" r:id="rId3"/>
    <p:sldId id="441" r:id="rId4"/>
    <p:sldId id="420" r:id="rId5"/>
    <p:sldId id="421" r:id="rId6"/>
    <p:sldId id="422" r:id="rId7"/>
    <p:sldId id="423" r:id="rId8"/>
    <p:sldId id="424" r:id="rId9"/>
    <p:sldId id="425" r:id="rId10"/>
    <p:sldId id="426" r:id="rId11"/>
    <p:sldId id="442" r:id="rId12"/>
    <p:sldId id="427" r:id="rId13"/>
    <p:sldId id="439" r:id="rId14"/>
    <p:sldId id="429" r:id="rId15"/>
    <p:sldId id="430" r:id="rId16"/>
    <p:sldId id="437" r:id="rId17"/>
    <p:sldId id="431" r:id="rId18"/>
    <p:sldId id="432" r:id="rId19"/>
    <p:sldId id="433" r:id="rId20"/>
    <p:sldId id="434" r:id="rId21"/>
    <p:sldId id="435" r:id="rId22"/>
    <p:sldId id="540" r:id="rId23"/>
    <p:sldId id="538" r:id="rId24"/>
    <p:sldId id="443" r:id="rId25"/>
    <p:sldId id="446" r:id="rId26"/>
    <p:sldId id="447" r:id="rId27"/>
    <p:sldId id="544" r:id="rId28"/>
    <p:sldId id="448" r:id="rId29"/>
    <p:sldId id="449" r:id="rId30"/>
    <p:sldId id="450" r:id="rId31"/>
    <p:sldId id="451" r:id="rId32"/>
    <p:sldId id="452" r:id="rId33"/>
    <p:sldId id="453" r:id="rId34"/>
    <p:sldId id="454" r:id="rId35"/>
    <p:sldId id="455" r:id="rId36"/>
    <p:sldId id="456" r:id="rId37"/>
    <p:sldId id="457" r:id="rId38"/>
    <p:sldId id="461" r:id="rId39"/>
    <p:sldId id="458" r:id="rId40"/>
    <p:sldId id="460" r:id="rId41"/>
    <p:sldId id="462" r:id="rId42"/>
    <p:sldId id="459" r:id="rId43"/>
    <p:sldId id="463" r:id="rId44"/>
    <p:sldId id="464" r:id="rId45"/>
    <p:sldId id="465" r:id="rId46"/>
    <p:sldId id="466" r:id="rId47"/>
    <p:sldId id="467" r:id="rId48"/>
    <p:sldId id="468" r:id="rId49"/>
    <p:sldId id="469" r:id="rId50"/>
    <p:sldId id="470" r:id="rId51"/>
    <p:sldId id="471" r:id="rId52"/>
    <p:sldId id="472" r:id="rId53"/>
    <p:sldId id="473" r:id="rId54"/>
    <p:sldId id="474" r:id="rId55"/>
    <p:sldId id="475" r:id="rId56"/>
    <p:sldId id="476" r:id="rId57"/>
    <p:sldId id="477" r:id="rId58"/>
    <p:sldId id="478" r:id="rId59"/>
    <p:sldId id="479" r:id="rId60"/>
    <p:sldId id="480" r:id="rId61"/>
    <p:sldId id="481" r:id="rId62"/>
    <p:sldId id="482" r:id="rId63"/>
    <p:sldId id="483" r:id="rId64"/>
    <p:sldId id="484" r:id="rId65"/>
    <p:sldId id="485" r:id="rId66"/>
    <p:sldId id="486" r:id="rId67"/>
    <p:sldId id="539" r:id="rId68"/>
    <p:sldId id="488" r:id="rId69"/>
    <p:sldId id="489" r:id="rId70"/>
    <p:sldId id="545" r:id="rId71"/>
    <p:sldId id="496" r:id="rId72"/>
    <p:sldId id="497" r:id="rId73"/>
    <p:sldId id="498" r:id="rId74"/>
    <p:sldId id="499" r:id="rId75"/>
    <p:sldId id="500" r:id="rId76"/>
    <p:sldId id="501" r:id="rId77"/>
    <p:sldId id="502" r:id="rId78"/>
    <p:sldId id="503" r:id="rId79"/>
    <p:sldId id="504" r:id="rId80"/>
    <p:sldId id="505" r:id="rId81"/>
    <p:sldId id="506" r:id="rId82"/>
    <p:sldId id="507" r:id="rId83"/>
    <p:sldId id="508" r:id="rId84"/>
    <p:sldId id="509" r:id="rId85"/>
    <p:sldId id="510" r:id="rId86"/>
    <p:sldId id="511" r:id="rId87"/>
    <p:sldId id="512" r:id="rId88"/>
    <p:sldId id="513" r:id="rId89"/>
    <p:sldId id="514" r:id="rId90"/>
    <p:sldId id="515" r:id="rId91"/>
    <p:sldId id="516" r:id="rId92"/>
    <p:sldId id="518" r:id="rId93"/>
    <p:sldId id="519" r:id="rId94"/>
    <p:sldId id="521" r:id="rId95"/>
    <p:sldId id="522" r:id="rId96"/>
    <p:sldId id="523" r:id="rId97"/>
    <p:sldId id="524" r:id="rId98"/>
    <p:sldId id="525" r:id="rId99"/>
    <p:sldId id="526" r:id="rId100"/>
    <p:sldId id="527" r:id="rId101"/>
    <p:sldId id="528" r:id="rId102"/>
    <p:sldId id="529" r:id="rId103"/>
    <p:sldId id="530" r:id="rId104"/>
    <p:sldId id="531" r:id="rId105"/>
    <p:sldId id="532" r:id="rId106"/>
    <p:sldId id="533" r:id="rId107"/>
    <p:sldId id="534" r:id="rId108"/>
    <p:sldId id="535" r:id="rId109"/>
    <p:sldId id="536" r:id="rId110"/>
    <p:sldId id="537" r:id="rId111"/>
    <p:sldId id="542" r:id="rId11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C1D09BAA-3B42-44AB-88F8-5EE507ACEE50}">
          <p14:sldIdLst>
            <p14:sldId id="440"/>
            <p14:sldId id="419"/>
            <p14:sldId id="441"/>
            <p14:sldId id="420"/>
            <p14:sldId id="421"/>
            <p14:sldId id="422"/>
            <p14:sldId id="423"/>
            <p14:sldId id="424"/>
            <p14:sldId id="425"/>
            <p14:sldId id="426"/>
            <p14:sldId id="442"/>
            <p14:sldId id="427"/>
            <p14:sldId id="439"/>
            <p14:sldId id="429"/>
            <p14:sldId id="430"/>
            <p14:sldId id="437"/>
            <p14:sldId id="431"/>
            <p14:sldId id="432"/>
            <p14:sldId id="433"/>
            <p14:sldId id="434"/>
            <p14:sldId id="435"/>
          </p14:sldIdLst>
        </p14:section>
        <p14:section name="Untitled Section" id="{B89A135E-8759-4EF1-A90B-A0B614C5E7B4}">
          <p14:sldIdLst>
            <p14:sldId id="540"/>
          </p14:sldIdLst>
        </p14:section>
        <p14:section name="Untitled Section" id="{029E8AAA-A7C5-4BAF-AF9B-D71EA836E8C9}">
          <p14:sldIdLst>
            <p14:sldId id="538"/>
            <p14:sldId id="443"/>
            <p14:sldId id="446"/>
            <p14:sldId id="447"/>
            <p14:sldId id="544"/>
            <p14:sldId id="448"/>
            <p14:sldId id="449"/>
            <p14:sldId id="450"/>
            <p14:sldId id="451"/>
            <p14:sldId id="452"/>
            <p14:sldId id="453"/>
            <p14:sldId id="454"/>
            <p14:sldId id="455"/>
            <p14:sldId id="456"/>
            <p14:sldId id="457"/>
            <p14:sldId id="461"/>
            <p14:sldId id="458"/>
            <p14:sldId id="460"/>
            <p14:sldId id="462"/>
            <p14:sldId id="459"/>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Lst>
        </p14:section>
        <p14:section name="Untitled Section" id="{1E247DA1-44F0-44B7-815A-8DC91E548C0B}">
          <p14:sldIdLst>
            <p14:sldId id="539"/>
            <p14:sldId id="488"/>
            <p14:sldId id="489"/>
            <p14:sldId id="54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8"/>
            <p14:sldId id="519"/>
            <p14:sldId id="521"/>
            <p14:sldId id="522"/>
            <p14:sldId id="523"/>
            <p14:sldId id="524"/>
            <p14:sldId id="525"/>
            <p14:sldId id="526"/>
            <p14:sldId id="527"/>
            <p14:sldId id="528"/>
            <p14:sldId id="529"/>
            <p14:sldId id="530"/>
            <p14:sldId id="531"/>
            <p14:sldId id="532"/>
            <p14:sldId id="533"/>
            <p14:sldId id="534"/>
            <p14:sldId id="535"/>
            <p14:sldId id="536"/>
            <p14:sldId id="537"/>
          </p14:sldIdLst>
        </p14:section>
        <p14:section name="Untitled Section" id="{1B658DE4-5BAC-468E-A648-63B268FC09C7}">
          <p14:sldIdLst>
            <p14:sldId id="5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20" autoAdjust="0"/>
    <p:restoredTop sz="91089"/>
  </p:normalViewPr>
  <p:slideViewPr>
    <p:cSldViewPr>
      <p:cViewPr varScale="1">
        <p:scale>
          <a:sx n="151" d="100"/>
          <a:sy n="151" d="100"/>
        </p:scale>
        <p:origin x="1948" y="8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0476"/>
    </p:cViewPr>
  </p:sorter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7.wmf"/><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2021-11-20</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11/20/2021</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Adapted from the slides by Douglas Wilhelm Harder of U Waterloo (https://ece.uwaterloo.ca/~dwharder/aads/Lecture_materials/)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May also contain</a:t>
            </a:r>
            <a:r>
              <a:rPr lang="en-CA" altLang="zh-CN" sz="1200" baseline="0" dirty="0">
                <a:solidFill>
                  <a:srgbClr val="000000"/>
                </a:solidFill>
                <a:latin typeface="Arial"/>
                <a:cs typeface="+mn-cs"/>
              </a:rPr>
              <a:t> material from the s</a:t>
            </a:r>
            <a:r>
              <a:rPr lang="en-US" altLang="zh-CN" dirty="0" err="1"/>
              <a:t>lides</a:t>
            </a:r>
            <a:r>
              <a:rPr lang="en-US" altLang="zh-CN" dirty="0"/>
              <a:t> at https://courses.cs.washington.edu/courses/cse326/03wi/326lecturesb.shtml (by Dan </a:t>
            </a:r>
            <a:r>
              <a:rPr lang="en-US" altLang="zh-CN" dirty="0" err="1"/>
              <a:t>Suciu</a:t>
            </a:r>
            <a:r>
              <a:rPr lang="en-US" altLang="zh-CN" dirty="0"/>
              <a:t> of U Washington)</a:t>
            </a:r>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solidFill>
                  <a:prstClr val="black"/>
                </a:solidFill>
              </a:rPr>
              <a:pPr fontAlgn="base">
                <a:spcBef>
                  <a:spcPct val="0"/>
                </a:spcBef>
                <a:spcAft>
                  <a:spcPct val="0"/>
                </a:spcAft>
                <a:defRPr/>
              </a:pPr>
              <a:t>1</a:t>
            </a:fld>
            <a:endParaRPr lang="en-CA">
              <a:solidFill>
                <a:prstClr val="black"/>
              </a:solidFill>
            </a:endParaRPr>
          </a:p>
        </p:txBody>
      </p:sp>
    </p:spTree>
    <p:extLst>
      <p:ext uri="{BB962C8B-B14F-4D97-AF65-F5344CB8AC3E}">
        <p14:creationId xmlns:p14="http://schemas.microsoft.com/office/powerpoint/2010/main" val="3123194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6C8B5D-BF6C-4CE9-8AB6-5864612FCC4B}" type="slidenum">
              <a:rPr lang="en-US" altLang="zh-CN"/>
              <a:pPr/>
              <a:t>11</a:t>
            </a:fld>
            <a:endParaRPr lang="en-US" altLang="zh-CN"/>
          </a:p>
        </p:txBody>
      </p:sp>
      <p:sp>
        <p:nvSpPr>
          <p:cNvPr id="1246210"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1246211"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85" tIns="46442" rIns="92885" bIns="46442"/>
          <a:lstStyle/>
          <a:p>
            <a:r>
              <a:rPr lang="en-US" altLang="zh-CN"/>
              <a:t>Now, let’s get a quick definition before we move on to Kruskal’s algorithm.</a:t>
            </a:r>
          </a:p>
          <a:p>
            <a:endParaRPr lang="en-US" altLang="zh-CN"/>
          </a:p>
          <a:p>
            <a:r>
              <a:rPr lang="en-US" altLang="zh-CN"/>
              <a:t>Which of these three is the minimum spanning tree? (The one in the middle)</a:t>
            </a:r>
          </a:p>
          <a:p>
            <a:endParaRPr lang="en-US" altLang="zh-CN"/>
          </a:p>
        </p:txBody>
      </p:sp>
    </p:spTree>
    <p:extLst>
      <p:ext uri="{BB962C8B-B14F-4D97-AF65-F5344CB8AC3E}">
        <p14:creationId xmlns:p14="http://schemas.microsoft.com/office/powerpoint/2010/main" val="11456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DBB9FC6-B1CE-46D9-A65A-59E0F3DFF4BE}" type="slidenum">
              <a:rPr lang="en-CA" smtClean="0"/>
              <a:pPr>
                <a:defRPr/>
              </a:pPr>
              <a:t>12</a:t>
            </a:fld>
            <a:endParaRPr lang="en-CA"/>
          </a:p>
        </p:txBody>
      </p:sp>
    </p:spTree>
    <p:extLst>
      <p:ext uri="{BB962C8B-B14F-4D97-AF65-F5344CB8AC3E}">
        <p14:creationId xmlns:p14="http://schemas.microsoft.com/office/powerpoint/2010/main" val="437608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8EBD467-3F35-4AB8-8018-E7D264A13200}" type="slidenum">
              <a:rPr lang="en-CA" smtClean="0"/>
              <a:pPr>
                <a:defRPr/>
              </a:pPr>
              <a:t>14</a:t>
            </a:fld>
            <a:endParaRPr lang="en-CA"/>
          </a:p>
        </p:txBody>
      </p:sp>
    </p:spTree>
    <p:extLst>
      <p:ext uri="{BB962C8B-B14F-4D97-AF65-F5344CB8AC3E}">
        <p14:creationId xmlns:p14="http://schemas.microsoft.com/office/powerpoint/2010/main" val="1841265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78FB607-428E-4560-A8BC-CBE180BB9842}" type="slidenum">
              <a:rPr lang="en-CA" smtClean="0"/>
              <a:pPr>
                <a:defRPr/>
              </a:pPr>
              <a:t>15</a:t>
            </a:fld>
            <a:endParaRPr lang="en-CA"/>
          </a:p>
        </p:txBody>
      </p:sp>
    </p:spTree>
    <p:extLst>
      <p:ext uri="{BB962C8B-B14F-4D97-AF65-F5344CB8AC3E}">
        <p14:creationId xmlns:p14="http://schemas.microsoft.com/office/powerpoint/2010/main" val="218826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chemeClr val="bg2"/>
                </a:solidFill>
              </a:rPr>
              <a:t>www.kpmb.com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chemeClr val="bg2"/>
                </a:solidFill>
              </a:rPr>
              <a:t>www.commedore.ca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solidFill>
                <a:schemeClr val="bg2"/>
              </a:solidFill>
            </a:endParaRPr>
          </a:p>
          <a:p>
            <a:endParaRPr lang="en-CA" altLang="en-US" dirty="0"/>
          </a:p>
        </p:txBody>
      </p:sp>
      <p:sp>
        <p:nvSpPr>
          <p:cNvPr id="4" name="Slide Number Placeholder 3"/>
          <p:cNvSpPr>
            <a:spLocks noGrp="1"/>
          </p:cNvSpPr>
          <p:nvPr>
            <p:ph type="sldNum" sz="quarter" idx="5"/>
          </p:nvPr>
        </p:nvSpPr>
        <p:spPr/>
        <p:txBody>
          <a:bodyPr/>
          <a:lstStyle/>
          <a:p>
            <a:pPr>
              <a:defRPr/>
            </a:pPr>
            <a:fld id="{278FB607-428E-4560-A8BC-CBE180BB9842}" type="slidenum">
              <a:rPr lang="en-CA" smtClean="0"/>
              <a:pPr>
                <a:defRPr/>
              </a:pPr>
              <a:t>16</a:t>
            </a:fld>
            <a:endParaRPr lang="en-CA"/>
          </a:p>
        </p:txBody>
      </p:sp>
    </p:spTree>
    <p:extLst>
      <p:ext uri="{BB962C8B-B14F-4D97-AF65-F5344CB8AC3E}">
        <p14:creationId xmlns:p14="http://schemas.microsoft.com/office/powerpoint/2010/main" val="1542685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1A0F1B5-9358-4811-A54C-A57D97F74670}" type="slidenum">
              <a:rPr lang="en-CA" smtClean="0"/>
              <a:pPr>
                <a:defRPr/>
              </a:pPr>
              <a:t>17</a:t>
            </a:fld>
            <a:endParaRPr lang="en-CA"/>
          </a:p>
        </p:txBody>
      </p:sp>
    </p:spTree>
    <p:extLst>
      <p:ext uri="{BB962C8B-B14F-4D97-AF65-F5344CB8AC3E}">
        <p14:creationId xmlns:p14="http://schemas.microsoft.com/office/powerpoint/2010/main" val="2448778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2B9161E-5972-444C-A505-CF70DD02DADA}" type="slidenum">
              <a:rPr lang="en-CA" smtClean="0"/>
              <a:pPr>
                <a:defRPr/>
              </a:pPr>
              <a:t>18</a:t>
            </a:fld>
            <a:endParaRPr lang="en-CA"/>
          </a:p>
        </p:txBody>
      </p:sp>
    </p:spTree>
    <p:extLst>
      <p:ext uri="{BB962C8B-B14F-4D97-AF65-F5344CB8AC3E}">
        <p14:creationId xmlns:p14="http://schemas.microsoft.com/office/powerpoint/2010/main" val="1532595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3BD975B-27C9-4C4E-9C3E-CFFC5CBB1B73}" type="slidenum">
              <a:rPr lang="en-CA" smtClean="0"/>
              <a:pPr>
                <a:defRPr/>
              </a:pPr>
              <a:t>19</a:t>
            </a:fld>
            <a:endParaRPr lang="en-CA"/>
          </a:p>
        </p:txBody>
      </p:sp>
    </p:spTree>
    <p:extLst>
      <p:ext uri="{BB962C8B-B14F-4D97-AF65-F5344CB8AC3E}">
        <p14:creationId xmlns:p14="http://schemas.microsoft.com/office/powerpoint/2010/main" val="1222487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85EC59B-9E44-46D2-981C-7EC6BFEE6969}" type="slidenum">
              <a:rPr lang="en-CA" smtClean="0"/>
              <a:pPr>
                <a:defRPr/>
              </a:pPr>
              <a:t>20</a:t>
            </a:fld>
            <a:endParaRPr lang="en-CA"/>
          </a:p>
        </p:txBody>
      </p:sp>
    </p:spTree>
    <p:extLst>
      <p:ext uri="{BB962C8B-B14F-4D97-AF65-F5344CB8AC3E}">
        <p14:creationId xmlns:p14="http://schemas.microsoft.com/office/powerpoint/2010/main" val="1067396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56E7908-227E-44E7-BFA6-E08D1D87D736}" type="slidenum">
              <a:rPr lang="en-CA" smtClean="0"/>
              <a:pPr>
                <a:defRPr/>
              </a:pPr>
              <a:t>21</a:t>
            </a:fld>
            <a:endParaRPr lang="en-CA"/>
          </a:p>
        </p:txBody>
      </p:sp>
    </p:spTree>
    <p:extLst>
      <p:ext uri="{BB962C8B-B14F-4D97-AF65-F5344CB8AC3E}">
        <p14:creationId xmlns:p14="http://schemas.microsoft.com/office/powerpoint/2010/main" val="3744835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0F1E90D-435A-438A-B560-00943601F080}" type="slidenum">
              <a:rPr lang="en-CA" smtClean="0"/>
              <a:pPr>
                <a:defRPr/>
              </a:pPr>
              <a:t>2</a:t>
            </a:fld>
            <a:endParaRPr lang="en-CA"/>
          </a:p>
        </p:txBody>
      </p:sp>
    </p:spTree>
    <p:extLst>
      <p:ext uri="{BB962C8B-B14F-4D97-AF65-F5344CB8AC3E}">
        <p14:creationId xmlns:p14="http://schemas.microsoft.com/office/powerpoint/2010/main" val="2979943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24</a:t>
            </a:fld>
            <a:endParaRPr lang="en-CA"/>
          </a:p>
        </p:txBody>
      </p:sp>
    </p:spTree>
    <p:extLst>
      <p:ext uri="{BB962C8B-B14F-4D97-AF65-F5344CB8AC3E}">
        <p14:creationId xmlns:p14="http://schemas.microsoft.com/office/powerpoint/2010/main" val="432482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9C84A54-AC53-4761-BC97-B9EC2F1BD2C6}" type="slidenum">
              <a:rPr lang="en-CA" smtClean="0"/>
              <a:pPr>
                <a:defRPr/>
              </a:pPr>
              <a:t>25</a:t>
            </a:fld>
            <a:endParaRPr lang="en-CA"/>
          </a:p>
        </p:txBody>
      </p:sp>
    </p:spTree>
    <p:extLst>
      <p:ext uri="{BB962C8B-B14F-4D97-AF65-F5344CB8AC3E}">
        <p14:creationId xmlns:p14="http://schemas.microsoft.com/office/powerpoint/2010/main" val="2247148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altLang="zh-CN" sz="1200" dirty="0">
                <a:solidFill>
                  <a:schemeClr val="tx2"/>
                </a:solidFill>
                <a:ea typeface="ＭＳ Ｐゴシック" panose="020B0600070205080204" pitchFamily="34" charset="-128"/>
              </a:rPr>
              <a:t>Adapted from a slide by Kevin Wayne.</a:t>
            </a:r>
            <a:br>
              <a:rPr kumimoji="0" lang="en-US" altLang="zh-CN" sz="1200" dirty="0">
                <a:solidFill>
                  <a:schemeClr val="tx2"/>
                </a:solidFill>
                <a:ea typeface="ＭＳ Ｐゴシック" panose="020B0600070205080204" pitchFamily="34" charset="-128"/>
              </a:rPr>
            </a:br>
            <a:r>
              <a:rPr kumimoji="0" lang="en-US" altLang="zh-CN" sz="1200" dirty="0">
                <a:solidFill>
                  <a:schemeClr val="tx2"/>
                </a:solidFill>
                <a:ea typeface="ＭＳ Ｐゴシック" panose="020B0600070205080204" pitchFamily="34" charset="-128"/>
              </a:rPr>
              <a:t>Copyright </a:t>
            </a:r>
            <a:r>
              <a:rPr kumimoji="0" lang="en-US" altLang="zh-CN" sz="1200" dirty="0">
                <a:solidFill>
                  <a:schemeClr val="tx2"/>
                </a:solidFill>
                <a:latin typeface="Arial" panose="020B0604020202020204" pitchFamily="34" charset="0"/>
                <a:ea typeface="ＭＳ Ｐゴシック" panose="020B0600070205080204" pitchFamily="34" charset="-128"/>
              </a:rPr>
              <a:t>©</a:t>
            </a:r>
            <a:r>
              <a:rPr kumimoji="0" lang="en-US" altLang="zh-CN" sz="1200" dirty="0">
                <a:solidFill>
                  <a:schemeClr val="tx2"/>
                </a:solidFill>
                <a:ea typeface="ＭＳ Ｐゴシック" panose="020B0600070205080204" pitchFamily="34" charset="-128"/>
              </a:rPr>
              <a:t> 2005 Pearson-Addison Wesley.</a:t>
            </a:r>
          </a:p>
        </p:txBody>
      </p:sp>
      <p:sp>
        <p:nvSpPr>
          <p:cNvPr id="4" name="Slide Number Placeholder 3"/>
          <p:cNvSpPr>
            <a:spLocks noGrp="1"/>
          </p:cNvSpPr>
          <p:nvPr>
            <p:ph type="sldNum" sz="quarter" idx="10"/>
          </p:nvPr>
        </p:nvSpPr>
        <p:spPr/>
        <p:txBody>
          <a:bodyPr/>
          <a:lstStyle/>
          <a:p>
            <a:pPr>
              <a:defRPr/>
            </a:pPr>
            <a:fld id="{1BF7B1FF-DFE5-4B27-8E0E-F1DDF2FB76BC}" type="slidenum">
              <a:rPr lang="en-CA" smtClean="0"/>
              <a:pPr>
                <a:defRPr/>
              </a:pPr>
              <a:t>27</a:t>
            </a:fld>
            <a:endParaRPr lang="en-CA"/>
          </a:p>
        </p:txBody>
      </p:sp>
    </p:spTree>
    <p:extLst>
      <p:ext uri="{BB962C8B-B14F-4D97-AF65-F5344CB8AC3E}">
        <p14:creationId xmlns:p14="http://schemas.microsoft.com/office/powerpoint/2010/main" val="3625619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C9C63C5-D3CA-45E1-B408-3A28C6B149A3}" type="slidenum">
              <a:rPr lang="en-CA" smtClean="0"/>
              <a:pPr>
                <a:defRPr/>
              </a:pPr>
              <a:t>36</a:t>
            </a:fld>
            <a:endParaRPr lang="en-CA"/>
          </a:p>
        </p:txBody>
      </p:sp>
    </p:spTree>
    <p:extLst>
      <p:ext uri="{BB962C8B-B14F-4D97-AF65-F5344CB8AC3E}">
        <p14:creationId xmlns:p14="http://schemas.microsoft.com/office/powerpoint/2010/main" val="1123007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Go back to the example</a:t>
            </a:r>
            <a:r>
              <a:rPr lang="en-CA" altLang="en-US" baseline="0" dirty="0"/>
              <a:t> in</a:t>
            </a:r>
            <a:r>
              <a:rPr lang="en-CA" altLang="en-US" dirty="0"/>
              <a:t> slide</a:t>
            </a:r>
            <a:r>
              <a:rPr lang="en-CA" altLang="en-US" baseline="0" dirty="0"/>
              <a:t> 30 to explain</a:t>
            </a:r>
            <a:endParaRPr lang="en-CA" altLang="en-US" dirty="0"/>
          </a:p>
        </p:txBody>
      </p:sp>
      <p:sp>
        <p:nvSpPr>
          <p:cNvPr id="4" name="Slide Number Placeholder 3"/>
          <p:cNvSpPr>
            <a:spLocks noGrp="1"/>
          </p:cNvSpPr>
          <p:nvPr>
            <p:ph type="sldNum" sz="quarter" idx="5"/>
          </p:nvPr>
        </p:nvSpPr>
        <p:spPr/>
        <p:txBody>
          <a:bodyPr/>
          <a:lstStyle/>
          <a:p>
            <a:pPr>
              <a:defRPr/>
            </a:pPr>
            <a:fld id="{B7C8FEBA-7113-40B2-92C5-71D662CEA0AF}" type="slidenum">
              <a:rPr lang="en-CA" smtClean="0"/>
              <a:pPr>
                <a:defRPr/>
              </a:pPr>
              <a:t>37</a:t>
            </a:fld>
            <a:endParaRPr lang="en-CA"/>
          </a:p>
        </p:txBody>
      </p:sp>
    </p:spTree>
    <p:extLst>
      <p:ext uri="{BB962C8B-B14F-4D97-AF65-F5344CB8AC3E}">
        <p14:creationId xmlns:p14="http://schemas.microsoft.com/office/powerpoint/2010/main" val="1145433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B37DF17-C4FA-468B-AFA9-19A12BF3BAA1}" type="slidenum">
              <a:rPr lang="en-CA" smtClean="0"/>
              <a:pPr>
                <a:defRPr/>
              </a:pPr>
              <a:t>38</a:t>
            </a:fld>
            <a:endParaRPr lang="en-CA"/>
          </a:p>
        </p:txBody>
      </p:sp>
    </p:spTree>
    <p:extLst>
      <p:ext uri="{BB962C8B-B14F-4D97-AF65-F5344CB8AC3E}">
        <p14:creationId xmlns:p14="http://schemas.microsoft.com/office/powerpoint/2010/main" val="198207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2C5F33C-7282-492D-A919-CBF4DF55C8B2}" type="slidenum">
              <a:rPr lang="en-CA" smtClean="0"/>
              <a:pPr>
                <a:defRPr/>
              </a:pPr>
              <a:t>39</a:t>
            </a:fld>
            <a:endParaRPr lang="en-CA"/>
          </a:p>
        </p:txBody>
      </p:sp>
    </p:spTree>
    <p:extLst>
      <p:ext uri="{BB962C8B-B14F-4D97-AF65-F5344CB8AC3E}">
        <p14:creationId xmlns:p14="http://schemas.microsoft.com/office/powerpoint/2010/main" val="3654559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079FA4D-0BD0-4BAA-B311-6D7F630B1CFE}" type="slidenum">
              <a:rPr lang="en-CA" smtClean="0"/>
              <a:pPr>
                <a:defRPr/>
              </a:pPr>
              <a:t>40</a:t>
            </a:fld>
            <a:endParaRPr lang="en-CA"/>
          </a:p>
        </p:txBody>
      </p:sp>
    </p:spTree>
    <p:extLst>
      <p:ext uri="{BB962C8B-B14F-4D97-AF65-F5344CB8AC3E}">
        <p14:creationId xmlns:p14="http://schemas.microsoft.com/office/powerpoint/2010/main" val="592910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C474E9F-CC8D-41D7-8954-C9AC18A30791}" type="slidenum">
              <a:rPr lang="en-CA" smtClean="0"/>
              <a:pPr>
                <a:defRPr/>
              </a:pPr>
              <a:t>41</a:t>
            </a:fld>
            <a:endParaRPr lang="en-CA"/>
          </a:p>
        </p:txBody>
      </p:sp>
    </p:spTree>
    <p:extLst>
      <p:ext uri="{BB962C8B-B14F-4D97-AF65-F5344CB8AC3E}">
        <p14:creationId xmlns:p14="http://schemas.microsoft.com/office/powerpoint/2010/main" val="1297431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5C1E3A6-23F2-479A-B3FF-7405255C6D97}" type="slidenum">
              <a:rPr lang="en-CA" smtClean="0"/>
              <a:pPr>
                <a:defRPr/>
              </a:pPr>
              <a:t>42</a:t>
            </a:fld>
            <a:endParaRPr lang="en-CA"/>
          </a:p>
        </p:txBody>
      </p:sp>
    </p:spTree>
    <p:extLst>
      <p:ext uri="{BB962C8B-B14F-4D97-AF65-F5344CB8AC3E}">
        <p14:creationId xmlns:p14="http://schemas.microsoft.com/office/powerpoint/2010/main" val="2173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07D58FF-1BEC-4BA2-A98F-E8B874A614E6}" type="slidenum">
              <a:rPr lang="en-CA" smtClean="0"/>
              <a:pPr>
                <a:defRPr/>
              </a:pPr>
              <a:t>4</a:t>
            </a:fld>
            <a:endParaRPr lang="en-CA"/>
          </a:p>
        </p:txBody>
      </p:sp>
    </p:spTree>
    <p:extLst>
      <p:ext uri="{BB962C8B-B14F-4D97-AF65-F5344CB8AC3E}">
        <p14:creationId xmlns:p14="http://schemas.microsoft.com/office/powerpoint/2010/main" val="1138477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DDD8A06-D25C-4D96-B5FE-8B7124020F3F}" type="slidenum">
              <a:rPr lang="en-CA" smtClean="0"/>
              <a:pPr>
                <a:defRPr/>
              </a:pPr>
              <a:t>43</a:t>
            </a:fld>
            <a:endParaRPr lang="en-CA"/>
          </a:p>
        </p:txBody>
      </p:sp>
    </p:spTree>
    <p:extLst>
      <p:ext uri="{BB962C8B-B14F-4D97-AF65-F5344CB8AC3E}">
        <p14:creationId xmlns:p14="http://schemas.microsoft.com/office/powerpoint/2010/main" val="4261872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9DEFCB6-1C7E-4209-8C1A-A522D18D6B01}" type="slidenum">
              <a:rPr lang="en-CA" smtClean="0"/>
              <a:pPr>
                <a:defRPr/>
              </a:pPr>
              <a:t>44</a:t>
            </a:fld>
            <a:endParaRPr lang="en-CA"/>
          </a:p>
        </p:txBody>
      </p:sp>
    </p:spTree>
    <p:extLst>
      <p:ext uri="{BB962C8B-B14F-4D97-AF65-F5344CB8AC3E}">
        <p14:creationId xmlns:p14="http://schemas.microsoft.com/office/powerpoint/2010/main" val="4088683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3611C12-24AF-4AF6-970D-765310755CEA}" type="slidenum">
              <a:rPr lang="en-CA" smtClean="0"/>
              <a:pPr>
                <a:defRPr/>
              </a:pPr>
              <a:t>45</a:t>
            </a:fld>
            <a:endParaRPr lang="en-CA"/>
          </a:p>
        </p:txBody>
      </p:sp>
    </p:spTree>
    <p:extLst>
      <p:ext uri="{BB962C8B-B14F-4D97-AF65-F5344CB8AC3E}">
        <p14:creationId xmlns:p14="http://schemas.microsoft.com/office/powerpoint/2010/main" val="255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26F80C6-B270-443C-9CCC-28517BE11D8C}" type="slidenum">
              <a:rPr lang="en-CA" smtClean="0"/>
              <a:pPr>
                <a:defRPr/>
              </a:pPr>
              <a:t>46</a:t>
            </a:fld>
            <a:endParaRPr lang="en-CA"/>
          </a:p>
        </p:txBody>
      </p:sp>
    </p:spTree>
    <p:extLst>
      <p:ext uri="{BB962C8B-B14F-4D97-AF65-F5344CB8AC3E}">
        <p14:creationId xmlns:p14="http://schemas.microsoft.com/office/powerpoint/2010/main" val="2577572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F8E265C-4BB5-45B3-83E8-A024D2DF99DD}" type="slidenum">
              <a:rPr lang="en-CA" smtClean="0"/>
              <a:pPr>
                <a:defRPr/>
              </a:pPr>
              <a:t>47</a:t>
            </a:fld>
            <a:endParaRPr lang="en-CA"/>
          </a:p>
        </p:txBody>
      </p:sp>
    </p:spTree>
    <p:extLst>
      <p:ext uri="{BB962C8B-B14F-4D97-AF65-F5344CB8AC3E}">
        <p14:creationId xmlns:p14="http://schemas.microsoft.com/office/powerpoint/2010/main" val="2981957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52999CD-4A0F-4837-8F5F-63DA0D1779D3}" type="slidenum">
              <a:rPr lang="en-CA" smtClean="0"/>
              <a:pPr>
                <a:defRPr/>
              </a:pPr>
              <a:t>48</a:t>
            </a:fld>
            <a:endParaRPr lang="en-CA"/>
          </a:p>
        </p:txBody>
      </p:sp>
    </p:spTree>
    <p:extLst>
      <p:ext uri="{BB962C8B-B14F-4D97-AF65-F5344CB8AC3E}">
        <p14:creationId xmlns:p14="http://schemas.microsoft.com/office/powerpoint/2010/main" val="3833200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D11BCBE-92A2-44FA-9D79-5A16A5C20717}" type="slidenum">
              <a:rPr lang="en-CA" smtClean="0"/>
              <a:pPr>
                <a:defRPr/>
              </a:pPr>
              <a:t>49</a:t>
            </a:fld>
            <a:endParaRPr lang="en-CA"/>
          </a:p>
        </p:txBody>
      </p:sp>
    </p:spTree>
    <p:extLst>
      <p:ext uri="{BB962C8B-B14F-4D97-AF65-F5344CB8AC3E}">
        <p14:creationId xmlns:p14="http://schemas.microsoft.com/office/powerpoint/2010/main" val="4109314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F653DA0-397A-4648-A6AA-BE423DDCDF59}" type="slidenum">
              <a:rPr lang="en-CA" smtClean="0"/>
              <a:pPr>
                <a:defRPr/>
              </a:pPr>
              <a:t>50</a:t>
            </a:fld>
            <a:endParaRPr lang="en-CA"/>
          </a:p>
        </p:txBody>
      </p:sp>
    </p:spTree>
    <p:extLst>
      <p:ext uri="{BB962C8B-B14F-4D97-AF65-F5344CB8AC3E}">
        <p14:creationId xmlns:p14="http://schemas.microsoft.com/office/powerpoint/2010/main" val="3930367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710491B-C6B0-4308-8DBB-720DAC644C73}" type="slidenum">
              <a:rPr lang="en-CA" smtClean="0"/>
              <a:pPr>
                <a:defRPr/>
              </a:pPr>
              <a:t>51</a:t>
            </a:fld>
            <a:endParaRPr lang="en-CA"/>
          </a:p>
        </p:txBody>
      </p:sp>
    </p:spTree>
    <p:extLst>
      <p:ext uri="{BB962C8B-B14F-4D97-AF65-F5344CB8AC3E}">
        <p14:creationId xmlns:p14="http://schemas.microsoft.com/office/powerpoint/2010/main" val="775610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C2225F1-AB94-4A44-8AE4-CD7C63849A13}" type="slidenum">
              <a:rPr lang="en-CA" smtClean="0"/>
              <a:pPr>
                <a:defRPr/>
              </a:pPr>
              <a:t>52</a:t>
            </a:fld>
            <a:endParaRPr lang="en-CA"/>
          </a:p>
        </p:txBody>
      </p:sp>
    </p:spTree>
    <p:extLst>
      <p:ext uri="{BB962C8B-B14F-4D97-AF65-F5344CB8AC3E}">
        <p14:creationId xmlns:p14="http://schemas.microsoft.com/office/powerpoint/2010/main" val="3496809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1F503D7-0614-4BCD-99F8-FCB902204E2A}" type="slidenum">
              <a:rPr lang="en-CA" smtClean="0"/>
              <a:pPr>
                <a:defRPr/>
              </a:pPr>
              <a:t>5</a:t>
            </a:fld>
            <a:endParaRPr lang="en-CA"/>
          </a:p>
        </p:txBody>
      </p:sp>
    </p:spTree>
    <p:extLst>
      <p:ext uri="{BB962C8B-B14F-4D97-AF65-F5344CB8AC3E}">
        <p14:creationId xmlns:p14="http://schemas.microsoft.com/office/powerpoint/2010/main" val="3403421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66B261A-C85F-41A4-9FF9-CAD39D1CB721}" type="slidenum">
              <a:rPr lang="en-CA" smtClean="0"/>
              <a:pPr>
                <a:defRPr/>
              </a:pPr>
              <a:t>53</a:t>
            </a:fld>
            <a:endParaRPr lang="en-CA"/>
          </a:p>
        </p:txBody>
      </p:sp>
    </p:spTree>
    <p:extLst>
      <p:ext uri="{BB962C8B-B14F-4D97-AF65-F5344CB8AC3E}">
        <p14:creationId xmlns:p14="http://schemas.microsoft.com/office/powerpoint/2010/main" val="10824623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F580368-5ADF-4DB1-983E-0D4669041C9C}" type="slidenum">
              <a:rPr lang="en-CA" smtClean="0"/>
              <a:pPr>
                <a:defRPr/>
              </a:pPr>
              <a:t>54</a:t>
            </a:fld>
            <a:endParaRPr lang="en-CA"/>
          </a:p>
        </p:txBody>
      </p:sp>
    </p:spTree>
    <p:extLst>
      <p:ext uri="{BB962C8B-B14F-4D97-AF65-F5344CB8AC3E}">
        <p14:creationId xmlns:p14="http://schemas.microsoft.com/office/powerpoint/2010/main" val="839857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7C54572-112E-4FAB-86AD-8F8991B82040}" type="slidenum">
              <a:rPr lang="en-CA" smtClean="0"/>
              <a:pPr>
                <a:defRPr/>
              </a:pPr>
              <a:t>55</a:t>
            </a:fld>
            <a:endParaRPr lang="en-CA"/>
          </a:p>
        </p:txBody>
      </p:sp>
    </p:spTree>
    <p:extLst>
      <p:ext uri="{BB962C8B-B14F-4D97-AF65-F5344CB8AC3E}">
        <p14:creationId xmlns:p14="http://schemas.microsoft.com/office/powerpoint/2010/main" val="1813997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8D398A2-1F4C-4F8F-B03C-D710C0C37832}" type="slidenum">
              <a:rPr lang="en-CA" smtClean="0"/>
              <a:pPr>
                <a:defRPr/>
              </a:pPr>
              <a:t>56</a:t>
            </a:fld>
            <a:endParaRPr lang="en-CA"/>
          </a:p>
        </p:txBody>
      </p:sp>
    </p:spTree>
    <p:extLst>
      <p:ext uri="{BB962C8B-B14F-4D97-AF65-F5344CB8AC3E}">
        <p14:creationId xmlns:p14="http://schemas.microsoft.com/office/powerpoint/2010/main" val="1442635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A3EE1C9-8157-4D59-9006-D6A10F55F595}" type="slidenum">
              <a:rPr lang="en-CA" smtClean="0"/>
              <a:pPr>
                <a:defRPr/>
              </a:pPr>
              <a:t>57</a:t>
            </a:fld>
            <a:endParaRPr lang="en-CA"/>
          </a:p>
        </p:txBody>
      </p:sp>
    </p:spTree>
    <p:extLst>
      <p:ext uri="{BB962C8B-B14F-4D97-AF65-F5344CB8AC3E}">
        <p14:creationId xmlns:p14="http://schemas.microsoft.com/office/powerpoint/2010/main" val="3580401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4D2758F-DDFE-4691-B0FF-28860C8AFC29}" type="slidenum">
              <a:rPr lang="en-CA" smtClean="0"/>
              <a:pPr>
                <a:defRPr/>
              </a:pPr>
              <a:t>58</a:t>
            </a:fld>
            <a:endParaRPr lang="en-CA"/>
          </a:p>
        </p:txBody>
      </p:sp>
    </p:spTree>
    <p:extLst>
      <p:ext uri="{BB962C8B-B14F-4D97-AF65-F5344CB8AC3E}">
        <p14:creationId xmlns:p14="http://schemas.microsoft.com/office/powerpoint/2010/main" val="614408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0B022BD-A3C6-43EF-84B4-CA1FEA390DE4}" type="slidenum">
              <a:rPr lang="en-CA" smtClean="0"/>
              <a:pPr>
                <a:defRPr/>
              </a:pPr>
              <a:t>59</a:t>
            </a:fld>
            <a:endParaRPr lang="en-CA"/>
          </a:p>
        </p:txBody>
      </p:sp>
    </p:spTree>
    <p:extLst>
      <p:ext uri="{BB962C8B-B14F-4D97-AF65-F5344CB8AC3E}">
        <p14:creationId xmlns:p14="http://schemas.microsoft.com/office/powerpoint/2010/main" val="12239449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2ECAC9-64A7-4B09-8A26-A8783867771C}" type="slidenum">
              <a:rPr lang="en-CA" smtClean="0"/>
              <a:pPr>
                <a:defRPr/>
              </a:pPr>
              <a:t>60</a:t>
            </a:fld>
            <a:endParaRPr lang="en-CA"/>
          </a:p>
        </p:txBody>
      </p:sp>
    </p:spTree>
    <p:extLst>
      <p:ext uri="{BB962C8B-B14F-4D97-AF65-F5344CB8AC3E}">
        <p14:creationId xmlns:p14="http://schemas.microsoft.com/office/powerpoint/2010/main" val="3125192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charset="0"/>
                <a:cs typeface="Arial" charset="0"/>
              </a:rPr>
              <a:t>	With an adjacency matrix, the run time is </a:t>
            </a:r>
            <a:r>
              <a:rPr lang="en-US" altLang="zh-CN" dirty="0">
                <a:latin typeface="Symbol" pitchFamily="18" charset="2"/>
                <a:cs typeface="Arial" charset="0"/>
              </a:rPr>
              <a:t>Q</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 |</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 </a:t>
            </a:r>
            <a:r>
              <a:rPr lang="en-US" altLang="zh-CN" dirty="0">
                <a:latin typeface="Symbol" pitchFamily="18" charset="2"/>
                <a:cs typeface="Arial" charset="0"/>
              </a:rPr>
              <a:t>Q</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baseline="30000" dirty="0">
                <a:solidFill>
                  <a:prstClr val="black"/>
                </a:solidFill>
                <a:latin typeface="Times New Roman" pitchFamily="18" charset="0"/>
                <a:cs typeface="Arial" charset="0"/>
              </a:rPr>
              <a:t>2</a:t>
            </a:r>
            <a:r>
              <a:rPr lang="en-US" altLang="zh-CN" dirty="0">
                <a:latin typeface="Times New Roman" panose="02020603050405020304" pitchFamily="18" charset="0"/>
                <a:cs typeface="Times New Roman" panose="02020603050405020304" pitchFamily="18" charset="0"/>
              </a:rPr>
              <a:t>)</a:t>
            </a:r>
          </a:p>
          <a:p>
            <a:endParaRPr lang="en-CA" altLang="en-US" dirty="0"/>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61</a:t>
            </a:fld>
            <a:endParaRPr lang="en-CA"/>
          </a:p>
        </p:txBody>
      </p:sp>
    </p:spTree>
    <p:extLst>
      <p:ext uri="{BB962C8B-B14F-4D97-AF65-F5344CB8AC3E}">
        <p14:creationId xmlns:p14="http://schemas.microsoft.com/office/powerpoint/2010/main" val="25737225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62</a:t>
            </a:fld>
            <a:endParaRPr lang="en-CA"/>
          </a:p>
        </p:txBody>
      </p:sp>
    </p:spTree>
    <p:extLst>
      <p:ext uri="{BB962C8B-B14F-4D97-AF65-F5344CB8AC3E}">
        <p14:creationId xmlns:p14="http://schemas.microsoft.com/office/powerpoint/2010/main" val="412207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EF2E143-E477-4043-9082-220CEBB9C9FB}" type="slidenum">
              <a:rPr lang="en-CA" smtClean="0"/>
              <a:pPr>
                <a:defRPr/>
              </a:pPr>
              <a:t>6</a:t>
            </a:fld>
            <a:endParaRPr lang="en-CA"/>
          </a:p>
        </p:txBody>
      </p:sp>
    </p:spTree>
    <p:extLst>
      <p:ext uri="{BB962C8B-B14F-4D97-AF65-F5344CB8AC3E}">
        <p14:creationId xmlns:p14="http://schemas.microsoft.com/office/powerpoint/2010/main" val="10156486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63</a:t>
            </a:fld>
            <a:endParaRPr lang="en-CA"/>
          </a:p>
        </p:txBody>
      </p:sp>
    </p:spTree>
    <p:extLst>
      <p:ext uri="{BB962C8B-B14F-4D97-AF65-F5344CB8AC3E}">
        <p14:creationId xmlns:p14="http://schemas.microsoft.com/office/powerpoint/2010/main" val="27549515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3185B20-8779-4A88-B535-53DE0ECD1324}" type="slidenum">
              <a:rPr lang="en-CA" smtClean="0"/>
              <a:pPr>
                <a:defRPr/>
              </a:pPr>
              <a:t>66</a:t>
            </a:fld>
            <a:endParaRPr lang="en-CA"/>
          </a:p>
        </p:txBody>
      </p:sp>
    </p:spTree>
    <p:extLst>
      <p:ext uri="{BB962C8B-B14F-4D97-AF65-F5344CB8AC3E}">
        <p14:creationId xmlns:p14="http://schemas.microsoft.com/office/powerpoint/2010/main" val="26653980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68</a:t>
            </a:fld>
            <a:endParaRPr lang="en-CA"/>
          </a:p>
        </p:txBody>
      </p:sp>
    </p:spTree>
    <p:extLst>
      <p:ext uri="{BB962C8B-B14F-4D97-AF65-F5344CB8AC3E}">
        <p14:creationId xmlns:p14="http://schemas.microsoft.com/office/powerpoint/2010/main" val="3880433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EE0F529-D9BD-4517-8FFB-53977AD41A6B}" type="slidenum">
              <a:rPr lang="en-CA" smtClean="0"/>
              <a:pPr>
                <a:defRPr/>
              </a:pPr>
              <a:t>69</a:t>
            </a:fld>
            <a:endParaRPr lang="en-CA"/>
          </a:p>
        </p:txBody>
      </p:sp>
    </p:spTree>
    <p:extLst>
      <p:ext uri="{BB962C8B-B14F-4D97-AF65-F5344CB8AC3E}">
        <p14:creationId xmlns:p14="http://schemas.microsoft.com/office/powerpoint/2010/main" val="1514080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EE0F529-D9BD-4517-8FFB-53977AD41A6B}" type="slidenum">
              <a:rPr lang="en-CA" smtClean="0"/>
              <a:pPr>
                <a:defRPr/>
              </a:pPr>
              <a:t>70</a:t>
            </a:fld>
            <a:endParaRPr lang="en-CA"/>
          </a:p>
        </p:txBody>
      </p:sp>
    </p:spTree>
    <p:extLst>
      <p:ext uri="{BB962C8B-B14F-4D97-AF65-F5344CB8AC3E}">
        <p14:creationId xmlns:p14="http://schemas.microsoft.com/office/powerpoint/2010/main" val="37141231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71</a:t>
            </a:fld>
            <a:endParaRPr lang="en-CA"/>
          </a:p>
        </p:txBody>
      </p:sp>
    </p:spTree>
    <p:extLst>
      <p:ext uri="{BB962C8B-B14F-4D97-AF65-F5344CB8AC3E}">
        <p14:creationId xmlns:p14="http://schemas.microsoft.com/office/powerpoint/2010/main" val="1109305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72</a:t>
            </a:fld>
            <a:endParaRPr lang="en-CA"/>
          </a:p>
        </p:txBody>
      </p:sp>
    </p:spTree>
    <p:extLst>
      <p:ext uri="{BB962C8B-B14F-4D97-AF65-F5344CB8AC3E}">
        <p14:creationId xmlns:p14="http://schemas.microsoft.com/office/powerpoint/2010/main" val="22047766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73</a:t>
            </a:fld>
            <a:endParaRPr lang="en-CA"/>
          </a:p>
        </p:txBody>
      </p:sp>
    </p:spTree>
    <p:extLst>
      <p:ext uri="{BB962C8B-B14F-4D97-AF65-F5344CB8AC3E}">
        <p14:creationId xmlns:p14="http://schemas.microsoft.com/office/powerpoint/2010/main" val="31821738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74</a:t>
            </a:fld>
            <a:endParaRPr lang="en-CA"/>
          </a:p>
        </p:txBody>
      </p:sp>
    </p:spTree>
    <p:extLst>
      <p:ext uri="{BB962C8B-B14F-4D97-AF65-F5344CB8AC3E}">
        <p14:creationId xmlns:p14="http://schemas.microsoft.com/office/powerpoint/2010/main" val="12651255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75</a:t>
            </a:fld>
            <a:endParaRPr lang="en-CA"/>
          </a:p>
        </p:txBody>
      </p:sp>
    </p:spTree>
    <p:extLst>
      <p:ext uri="{BB962C8B-B14F-4D97-AF65-F5344CB8AC3E}">
        <p14:creationId xmlns:p14="http://schemas.microsoft.com/office/powerpoint/2010/main" val="2171342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B7D4367-C40E-4A39-94F6-D677EE39B6DD}" type="slidenum">
              <a:rPr lang="en-CA" smtClean="0"/>
              <a:pPr>
                <a:defRPr/>
              </a:pPr>
              <a:t>7</a:t>
            </a:fld>
            <a:endParaRPr lang="en-CA"/>
          </a:p>
        </p:txBody>
      </p:sp>
    </p:spTree>
    <p:extLst>
      <p:ext uri="{BB962C8B-B14F-4D97-AF65-F5344CB8AC3E}">
        <p14:creationId xmlns:p14="http://schemas.microsoft.com/office/powerpoint/2010/main" val="36607478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76</a:t>
            </a:fld>
            <a:endParaRPr lang="en-CA"/>
          </a:p>
        </p:txBody>
      </p:sp>
    </p:spTree>
    <p:extLst>
      <p:ext uri="{BB962C8B-B14F-4D97-AF65-F5344CB8AC3E}">
        <p14:creationId xmlns:p14="http://schemas.microsoft.com/office/powerpoint/2010/main" val="1181388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77</a:t>
            </a:fld>
            <a:endParaRPr lang="en-CA"/>
          </a:p>
        </p:txBody>
      </p:sp>
    </p:spTree>
    <p:extLst>
      <p:ext uri="{BB962C8B-B14F-4D97-AF65-F5344CB8AC3E}">
        <p14:creationId xmlns:p14="http://schemas.microsoft.com/office/powerpoint/2010/main" val="1012381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78</a:t>
            </a:fld>
            <a:endParaRPr lang="en-CA"/>
          </a:p>
        </p:txBody>
      </p:sp>
    </p:spTree>
    <p:extLst>
      <p:ext uri="{BB962C8B-B14F-4D97-AF65-F5344CB8AC3E}">
        <p14:creationId xmlns:p14="http://schemas.microsoft.com/office/powerpoint/2010/main" val="33627293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79</a:t>
            </a:fld>
            <a:endParaRPr lang="en-CA"/>
          </a:p>
        </p:txBody>
      </p:sp>
    </p:spTree>
    <p:extLst>
      <p:ext uri="{BB962C8B-B14F-4D97-AF65-F5344CB8AC3E}">
        <p14:creationId xmlns:p14="http://schemas.microsoft.com/office/powerpoint/2010/main" val="1351182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80</a:t>
            </a:fld>
            <a:endParaRPr lang="en-CA"/>
          </a:p>
        </p:txBody>
      </p:sp>
    </p:spTree>
    <p:extLst>
      <p:ext uri="{BB962C8B-B14F-4D97-AF65-F5344CB8AC3E}">
        <p14:creationId xmlns:p14="http://schemas.microsoft.com/office/powerpoint/2010/main" val="4053367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81</a:t>
            </a:fld>
            <a:endParaRPr lang="en-CA"/>
          </a:p>
        </p:txBody>
      </p:sp>
    </p:spTree>
    <p:extLst>
      <p:ext uri="{BB962C8B-B14F-4D97-AF65-F5344CB8AC3E}">
        <p14:creationId xmlns:p14="http://schemas.microsoft.com/office/powerpoint/2010/main" val="13420521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82</a:t>
            </a:fld>
            <a:endParaRPr lang="en-CA"/>
          </a:p>
        </p:txBody>
      </p:sp>
    </p:spTree>
    <p:extLst>
      <p:ext uri="{BB962C8B-B14F-4D97-AF65-F5344CB8AC3E}">
        <p14:creationId xmlns:p14="http://schemas.microsoft.com/office/powerpoint/2010/main" val="23050778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83</a:t>
            </a:fld>
            <a:endParaRPr lang="en-CA"/>
          </a:p>
        </p:txBody>
      </p:sp>
    </p:spTree>
    <p:extLst>
      <p:ext uri="{BB962C8B-B14F-4D97-AF65-F5344CB8AC3E}">
        <p14:creationId xmlns:p14="http://schemas.microsoft.com/office/powerpoint/2010/main" val="19379277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84</a:t>
            </a:fld>
            <a:endParaRPr lang="en-CA"/>
          </a:p>
        </p:txBody>
      </p:sp>
    </p:spTree>
    <p:extLst>
      <p:ext uri="{BB962C8B-B14F-4D97-AF65-F5344CB8AC3E}">
        <p14:creationId xmlns:p14="http://schemas.microsoft.com/office/powerpoint/2010/main" val="6650033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85</a:t>
            </a:fld>
            <a:endParaRPr lang="en-CA"/>
          </a:p>
        </p:txBody>
      </p:sp>
    </p:spTree>
    <p:extLst>
      <p:ext uri="{BB962C8B-B14F-4D97-AF65-F5344CB8AC3E}">
        <p14:creationId xmlns:p14="http://schemas.microsoft.com/office/powerpoint/2010/main" val="4273951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Such a collection of edges is called a </a:t>
            </a:r>
            <a:r>
              <a:rPr lang="en-US" altLang="en-US" i="1" dirty="0">
                <a:latin typeface="Arial" charset="0"/>
                <a:cs typeface="Arial" charset="0"/>
              </a:rPr>
              <a:t>tree</a:t>
            </a:r>
            <a:r>
              <a:rPr lang="en-US" altLang="en-US" dirty="0">
                <a:latin typeface="Arial" charset="0"/>
                <a:cs typeface="Arial" charset="0"/>
              </a:rPr>
              <a:t> because if any vertex is taken to be the root, we form a tree by treating the adjacent vertices as children, and so on...</a:t>
            </a:r>
          </a:p>
          <a:p>
            <a:endParaRPr lang="en-CA" altLang="en-US" dirty="0"/>
          </a:p>
        </p:txBody>
      </p:sp>
      <p:sp>
        <p:nvSpPr>
          <p:cNvPr id="4" name="Slide Number Placeholder 3"/>
          <p:cNvSpPr>
            <a:spLocks noGrp="1"/>
          </p:cNvSpPr>
          <p:nvPr>
            <p:ph type="sldNum" sz="quarter" idx="5"/>
          </p:nvPr>
        </p:nvSpPr>
        <p:spPr/>
        <p:txBody>
          <a:bodyPr/>
          <a:lstStyle/>
          <a:p>
            <a:pPr>
              <a:defRPr/>
            </a:pPr>
            <a:fld id="{353BFC80-3AA3-4250-A05E-120376CCE546}" type="slidenum">
              <a:rPr lang="en-CA" smtClean="0"/>
              <a:pPr>
                <a:defRPr/>
              </a:pPr>
              <a:t>8</a:t>
            </a:fld>
            <a:endParaRPr lang="en-CA"/>
          </a:p>
        </p:txBody>
      </p:sp>
    </p:spTree>
    <p:extLst>
      <p:ext uri="{BB962C8B-B14F-4D97-AF65-F5344CB8AC3E}">
        <p14:creationId xmlns:p14="http://schemas.microsoft.com/office/powerpoint/2010/main" val="7099868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86</a:t>
            </a:fld>
            <a:endParaRPr lang="en-CA"/>
          </a:p>
        </p:txBody>
      </p:sp>
    </p:spTree>
    <p:extLst>
      <p:ext uri="{BB962C8B-B14F-4D97-AF65-F5344CB8AC3E}">
        <p14:creationId xmlns:p14="http://schemas.microsoft.com/office/powerpoint/2010/main" val="8899043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87</a:t>
            </a:fld>
            <a:endParaRPr lang="en-CA"/>
          </a:p>
        </p:txBody>
      </p:sp>
    </p:spTree>
    <p:extLst>
      <p:ext uri="{BB962C8B-B14F-4D97-AF65-F5344CB8AC3E}">
        <p14:creationId xmlns:p14="http://schemas.microsoft.com/office/powerpoint/2010/main" val="28627315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88</a:t>
            </a:fld>
            <a:endParaRPr lang="en-CA"/>
          </a:p>
        </p:txBody>
      </p:sp>
    </p:spTree>
    <p:extLst>
      <p:ext uri="{BB962C8B-B14F-4D97-AF65-F5344CB8AC3E}">
        <p14:creationId xmlns:p14="http://schemas.microsoft.com/office/powerpoint/2010/main" val="15230825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89</a:t>
            </a:fld>
            <a:endParaRPr lang="en-CA"/>
          </a:p>
        </p:txBody>
      </p:sp>
    </p:spTree>
    <p:extLst>
      <p:ext uri="{BB962C8B-B14F-4D97-AF65-F5344CB8AC3E}">
        <p14:creationId xmlns:p14="http://schemas.microsoft.com/office/powerpoint/2010/main" val="2711623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a:r>
              <a:rPr lang="en-US" altLang="en-US" dirty="0">
                <a:latin typeface="Arial" charset="0"/>
                <a:cs typeface="Arial" charset="0"/>
              </a:rPr>
              <a:t>However,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a:t>
            </a:r>
            <a:r>
              <a:rPr lang="en-US" altLang="en-US" dirty="0">
                <a:latin typeface="Arial" charset="0"/>
                <a:cs typeface="Arial" charset="0"/>
              </a:rPr>
              <a:t>, so </a:t>
            </a:r>
            <a:r>
              <a:rPr lang="en-US" altLang="en-US" dirty="0">
                <a:latin typeface="Times New Roman" panose="02020603050405020304" pitchFamily="18" charset="0"/>
                <a:cs typeface="Times New Roman" panose="02020603050405020304" pitchFamily="18" charset="0"/>
              </a:rPr>
              <a:t>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 O(2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O(ln(|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Consequently, the run-time would be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endParaRPr lang="en-CA" altLang="en-US" dirty="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90</a:t>
            </a:fld>
            <a:endParaRPr lang="en-CA"/>
          </a:p>
        </p:txBody>
      </p:sp>
    </p:spTree>
    <p:extLst>
      <p:ext uri="{BB962C8B-B14F-4D97-AF65-F5344CB8AC3E}">
        <p14:creationId xmlns:p14="http://schemas.microsoft.com/office/powerpoint/2010/main" val="17651917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91</a:t>
            </a:fld>
            <a:endParaRPr lang="en-CA"/>
          </a:p>
        </p:txBody>
      </p:sp>
    </p:spTree>
    <p:extLst>
      <p:ext uri="{BB962C8B-B14F-4D97-AF65-F5344CB8AC3E}">
        <p14:creationId xmlns:p14="http://schemas.microsoft.com/office/powerpoint/2010/main" val="31898790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92</a:t>
            </a:fld>
            <a:endParaRPr lang="en-CA"/>
          </a:p>
        </p:txBody>
      </p:sp>
    </p:spTree>
    <p:extLst>
      <p:ext uri="{BB962C8B-B14F-4D97-AF65-F5344CB8AC3E}">
        <p14:creationId xmlns:p14="http://schemas.microsoft.com/office/powerpoint/2010/main" val="1378100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93</a:t>
            </a:fld>
            <a:endParaRPr lang="en-CA"/>
          </a:p>
        </p:txBody>
      </p:sp>
    </p:spTree>
    <p:extLst>
      <p:ext uri="{BB962C8B-B14F-4D97-AF65-F5344CB8AC3E}">
        <p14:creationId xmlns:p14="http://schemas.microsoft.com/office/powerpoint/2010/main" val="10415076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94</a:t>
            </a:fld>
            <a:endParaRPr lang="en-CA"/>
          </a:p>
        </p:txBody>
      </p:sp>
    </p:spTree>
    <p:extLst>
      <p:ext uri="{BB962C8B-B14F-4D97-AF65-F5344CB8AC3E}">
        <p14:creationId xmlns:p14="http://schemas.microsoft.com/office/powerpoint/2010/main" val="24230002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96</a:t>
            </a:fld>
            <a:endParaRPr lang="en-CA"/>
          </a:p>
        </p:txBody>
      </p:sp>
    </p:spTree>
    <p:extLst>
      <p:ext uri="{BB962C8B-B14F-4D97-AF65-F5344CB8AC3E}">
        <p14:creationId xmlns:p14="http://schemas.microsoft.com/office/powerpoint/2010/main" val="212091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Nor do they necessarily have </a:t>
            </a:r>
            <a:r>
              <a:rPr lang="en-US" altLang="en-US" i="1" dirty="0">
                <a:latin typeface="Arial" charset="0"/>
                <a:cs typeface="Arial" charset="0"/>
              </a:rPr>
              <a:t>nice</a:t>
            </a:r>
            <a:r>
              <a:rPr lang="en-US" altLang="en-US" dirty="0">
                <a:latin typeface="Arial" charset="0"/>
                <a:cs typeface="Arial" charset="0"/>
              </a:rPr>
              <a:t> properties</a:t>
            </a:r>
          </a:p>
          <a:p>
            <a:endParaRPr lang="en-CA" altLang="en-US" dirty="0"/>
          </a:p>
        </p:txBody>
      </p:sp>
      <p:sp>
        <p:nvSpPr>
          <p:cNvPr id="4" name="Slide Number Placeholder 3"/>
          <p:cNvSpPr>
            <a:spLocks noGrp="1"/>
          </p:cNvSpPr>
          <p:nvPr>
            <p:ph type="sldNum" sz="quarter" idx="5"/>
          </p:nvPr>
        </p:nvSpPr>
        <p:spPr/>
        <p:txBody>
          <a:bodyPr/>
          <a:lstStyle/>
          <a:p>
            <a:pPr>
              <a:defRPr/>
            </a:pPr>
            <a:fld id="{9CA42185-1E42-452C-AB81-504D64AACFD6}" type="slidenum">
              <a:rPr lang="en-CA" smtClean="0"/>
              <a:pPr>
                <a:defRPr/>
              </a:pPr>
              <a:t>9</a:t>
            </a:fld>
            <a:endParaRPr lang="en-CA"/>
          </a:p>
        </p:txBody>
      </p:sp>
    </p:spTree>
    <p:extLst>
      <p:ext uri="{BB962C8B-B14F-4D97-AF65-F5344CB8AC3E}">
        <p14:creationId xmlns:p14="http://schemas.microsoft.com/office/powerpoint/2010/main" val="1650706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97</a:t>
            </a:fld>
            <a:endParaRPr lang="en-CA"/>
          </a:p>
        </p:txBody>
      </p:sp>
    </p:spTree>
    <p:extLst>
      <p:ext uri="{BB962C8B-B14F-4D97-AF65-F5344CB8AC3E}">
        <p14:creationId xmlns:p14="http://schemas.microsoft.com/office/powerpoint/2010/main" val="35774345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98</a:t>
            </a:fld>
            <a:endParaRPr lang="en-CA"/>
          </a:p>
        </p:txBody>
      </p:sp>
    </p:spTree>
    <p:extLst>
      <p:ext uri="{BB962C8B-B14F-4D97-AF65-F5344CB8AC3E}">
        <p14:creationId xmlns:p14="http://schemas.microsoft.com/office/powerpoint/2010/main" val="42187172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99</a:t>
            </a:fld>
            <a:endParaRPr lang="en-CA"/>
          </a:p>
        </p:txBody>
      </p:sp>
    </p:spTree>
    <p:extLst>
      <p:ext uri="{BB962C8B-B14F-4D97-AF65-F5344CB8AC3E}">
        <p14:creationId xmlns:p14="http://schemas.microsoft.com/office/powerpoint/2010/main" val="10960245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100</a:t>
            </a:fld>
            <a:endParaRPr lang="en-CA"/>
          </a:p>
        </p:txBody>
      </p:sp>
    </p:spTree>
    <p:extLst>
      <p:ext uri="{BB962C8B-B14F-4D97-AF65-F5344CB8AC3E}">
        <p14:creationId xmlns:p14="http://schemas.microsoft.com/office/powerpoint/2010/main" val="29200532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101</a:t>
            </a:fld>
            <a:endParaRPr lang="en-CA"/>
          </a:p>
        </p:txBody>
      </p:sp>
    </p:spTree>
    <p:extLst>
      <p:ext uri="{BB962C8B-B14F-4D97-AF65-F5344CB8AC3E}">
        <p14:creationId xmlns:p14="http://schemas.microsoft.com/office/powerpoint/2010/main" val="1146532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102</a:t>
            </a:fld>
            <a:endParaRPr lang="en-CA"/>
          </a:p>
        </p:txBody>
      </p:sp>
    </p:spTree>
    <p:extLst>
      <p:ext uri="{BB962C8B-B14F-4D97-AF65-F5344CB8AC3E}">
        <p14:creationId xmlns:p14="http://schemas.microsoft.com/office/powerpoint/2010/main" val="42675865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103</a:t>
            </a:fld>
            <a:endParaRPr lang="en-CA"/>
          </a:p>
        </p:txBody>
      </p:sp>
    </p:spTree>
    <p:extLst>
      <p:ext uri="{BB962C8B-B14F-4D97-AF65-F5344CB8AC3E}">
        <p14:creationId xmlns:p14="http://schemas.microsoft.com/office/powerpoint/2010/main" val="17385881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104</a:t>
            </a:fld>
            <a:endParaRPr lang="en-CA"/>
          </a:p>
        </p:txBody>
      </p:sp>
    </p:spTree>
    <p:extLst>
      <p:ext uri="{BB962C8B-B14F-4D97-AF65-F5344CB8AC3E}">
        <p14:creationId xmlns:p14="http://schemas.microsoft.com/office/powerpoint/2010/main" val="11574529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105</a:t>
            </a:fld>
            <a:endParaRPr lang="en-CA"/>
          </a:p>
        </p:txBody>
      </p:sp>
    </p:spTree>
    <p:extLst>
      <p:ext uri="{BB962C8B-B14F-4D97-AF65-F5344CB8AC3E}">
        <p14:creationId xmlns:p14="http://schemas.microsoft.com/office/powerpoint/2010/main" val="21930142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106</a:t>
            </a:fld>
            <a:endParaRPr lang="en-CA"/>
          </a:p>
        </p:txBody>
      </p:sp>
    </p:spTree>
    <p:extLst>
      <p:ext uri="{BB962C8B-B14F-4D97-AF65-F5344CB8AC3E}">
        <p14:creationId xmlns:p14="http://schemas.microsoft.com/office/powerpoint/2010/main" val="901082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5BDEFDF-66A4-4034-A627-5C32E59F543A}" type="slidenum">
              <a:rPr lang="en-CA" smtClean="0"/>
              <a:pPr>
                <a:defRPr/>
              </a:pPr>
              <a:t>10</a:t>
            </a:fld>
            <a:endParaRPr lang="en-CA"/>
          </a:p>
        </p:txBody>
      </p:sp>
    </p:spTree>
    <p:extLst>
      <p:ext uri="{BB962C8B-B14F-4D97-AF65-F5344CB8AC3E}">
        <p14:creationId xmlns:p14="http://schemas.microsoft.com/office/powerpoint/2010/main" val="2967399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107</a:t>
            </a:fld>
            <a:endParaRPr lang="en-CA"/>
          </a:p>
        </p:txBody>
      </p:sp>
    </p:spTree>
    <p:extLst>
      <p:ext uri="{BB962C8B-B14F-4D97-AF65-F5344CB8AC3E}">
        <p14:creationId xmlns:p14="http://schemas.microsoft.com/office/powerpoint/2010/main" val="10547716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108</a:t>
            </a:fld>
            <a:endParaRPr lang="en-CA"/>
          </a:p>
        </p:txBody>
      </p:sp>
    </p:spTree>
    <p:extLst>
      <p:ext uri="{BB962C8B-B14F-4D97-AF65-F5344CB8AC3E}">
        <p14:creationId xmlns:p14="http://schemas.microsoft.com/office/powerpoint/2010/main" val="32114149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C63ADA0-ED43-4D0B-9FA2-BEBDEEBD51D8}" type="slidenum">
              <a:rPr lang="en-CA" smtClean="0"/>
              <a:pPr>
                <a:defRPr/>
              </a:pPr>
              <a:t>109</a:t>
            </a:fld>
            <a:endParaRPr lang="en-CA"/>
          </a:p>
        </p:txBody>
      </p:sp>
    </p:spTree>
    <p:extLst>
      <p:ext uri="{BB962C8B-B14F-4D97-AF65-F5344CB8AC3E}">
        <p14:creationId xmlns:p14="http://schemas.microsoft.com/office/powerpoint/2010/main" val="42693217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110</a:t>
            </a:fld>
            <a:endParaRPr lang="en-CA"/>
          </a:p>
        </p:txBody>
      </p:sp>
    </p:spTree>
    <p:extLst>
      <p:ext uri="{BB962C8B-B14F-4D97-AF65-F5344CB8AC3E}">
        <p14:creationId xmlns:p14="http://schemas.microsoft.com/office/powerpoint/2010/main" val="1173882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pic>
        <p:nvPicPr>
          <p:cNvPr id="5" name="Picture 2" descr="C:\Users\dwharder\Desktop\cc.png"/>
          <p:cNvPicPr>
            <a:picLocks noChangeAspect="1" noChangeArrowheads="1"/>
          </p:cNvPicPr>
          <p:nvPr userDrawn="1"/>
        </p:nvPicPr>
        <p:blipFill>
          <a:blip r:embed="rId2"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endParaRPr lang="en-CA" dirty="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1.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26.png"/><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21.wmf"/><Relationship Id="rId4" Type="http://schemas.openxmlformats.org/officeDocument/2006/relationships/oleObject" Target="../embeddings/oleObject3.bin"/><Relationship Id="rId9" Type="http://schemas.openxmlformats.org/officeDocument/2006/relationships/image" Target="../media/image25.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28.png"/><Relationship Id="rId7"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21.wmf"/><Relationship Id="rId4" Type="http://schemas.openxmlformats.org/officeDocument/2006/relationships/oleObject" Target="../embeddings/oleObject6.bin"/><Relationship Id="rId9" Type="http://schemas.openxmlformats.org/officeDocument/2006/relationships/image" Target="../media/image22.w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28.png"/><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image" Target="../media/image21.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30.wmf"/></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1.wmf"/><Relationship Id="rId4" Type="http://schemas.openxmlformats.org/officeDocument/2006/relationships/oleObject" Target="../embeddings/oleObject13.bin"/></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85800" y="2286000"/>
            <a:ext cx="7772400" cy="1143000"/>
          </a:xfrm>
        </p:spPr>
        <p:txBody>
          <a:bodyPr anchor="ctr">
            <a:normAutofit fontScale="90000"/>
          </a:bodyPr>
          <a:lstStyle/>
          <a:p>
            <a:pPr fontAlgn="auto">
              <a:spcBef>
                <a:spcPts val="0"/>
              </a:spcBef>
              <a:spcAft>
                <a:spcPts val="0"/>
              </a:spcAft>
              <a:defRPr/>
            </a:pPr>
            <a:r>
              <a:rPr lang="en-US" altLang="zh-CN" sz="4400" dirty="0"/>
              <a:t>CS101</a:t>
            </a:r>
            <a:r>
              <a:rPr lang="zh-CN" altLang="en-US" sz="4400" dirty="0"/>
              <a:t>  </a:t>
            </a:r>
            <a:r>
              <a:rPr lang="en-US" altLang="zh-CN" sz="4400" dirty="0"/>
              <a:t>Algorithms and Data</a:t>
            </a:r>
            <a:r>
              <a:rPr lang="zh-CN" altLang="en-US" sz="4400" dirty="0"/>
              <a:t> </a:t>
            </a:r>
            <a:r>
              <a:rPr lang="en-US" altLang="zh-CN" sz="4400" dirty="0"/>
              <a:t>Structures</a:t>
            </a:r>
          </a:p>
        </p:txBody>
      </p:sp>
      <p:sp>
        <p:nvSpPr>
          <p:cNvPr id="7" name="Subtitle 1"/>
          <p:cNvSpPr txBox="1">
            <a:spLocks/>
          </p:cNvSpPr>
          <p:nvPr/>
        </p:nvSpPr>
        <p:spPr>
          <a:xfrm>
            <a:off x="1143000" y="36020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Font typeface="Arial" charset="0"/>
              <a:buNone/>
            </a:pPr>
            <a:endParaRPr lang="zh-CN" altLang="en-US" dirty="0">
              <a:solidFill>
                <a:prstClr val="black"/>
              </a:solidFill>
            </a:endParaRPr>
          </a:p>
        </p:txBody>
      </p:sp>
      <p:sp>
        <p:nvSpPr>
          <p:cNvPr id="4" name="Subtitle 1"/>
          <p:cNvSpPr txBox="1">
            <a:spLocks/>
          </p:cNvSpPr>
          <p:nvPr/>
        </p:nvSpPr>
        <p:spPr>
          <a:xfrm>
            <a:off x="1295400" y="37544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dirty="0"/>
              <a:t>Minimum Spanning Tree</a:t>
            </a:r>
            <a:endParaRPr lang="zh-CN" altLang="en-US" dirty="0">
              <a:solidFill>
                <a:prstClr val="black"/>
              </a:solidFill>
            </a:endParaRPr>
          </a:p>
          <a:p>
            <a:pPr marL="0" indent="0" algn="ctr" eaLnBrk="1" hangingPunct="1">
              <a:buFont typeface="Arial" charset="0"/>
              <a:buNone/>
            </a:pPr>
            <a:r>
              <a:rPr lang="en-US" altLang="zh-CN" dirty="0">
                <a:solidFill>
                  <a:prstClr val="black"/>
                </a:solidFill>
              </a:rPr>
              <a:t>Textbook </a:t>
            </a:r>
            <a:r>
              <a:rPr lang="en-US" altLang="zh-CN" dirty="0" err="1">
                <a:solidFill>
                  <a:prstClr val="black"/>
                </a:solidFill>
              </a:rPr>
              <a:t>Ch</a:t>
            </a:r>
            <a:r>
              <a:rPr lang="en-US" altLang="zh-CN" dirty="0">
                <a:solidFill>
                  <a:prstClr val="black"/>
                </a:solidFill>
              </a:rPr>
              <a:t> 23</a:t>
            </a:r>
          </a:p>
        </p:txBody>
      </p:sp>
    </p:spTree>
    <p:extLst>
      <p:ext uri="{BB962C8B-B14F-4D97-AF65-F5344CB8AC3E}">
        <p14:creationId xmlns:p14="http://schemas.microsoft.com/office/powerpoint/2010/main" val="2553790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dirty="0">
                <a:latin typeface="Arial" charset="0"/>
                <a:cs typeface="Arial" charset="0"/>
              </a:rPr>
              <a:t>Spanning trees on weighted graphs</a:t>
            </a:r>
          </a:p>
        </p:txBody>
      </p:sp>
      <p:sp>
        <p:nvSpPr>
          <p:cNvPr id="1741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weight of a spanning tree is the sum of the weights on all the edges which comprise the spanning tree</a:t>
            </a:r>
          </a:p>
          <a:p>
            <a:pPr lvl="1"/>
            <a:r>
              <a:rPr lang="en-US" altLang="en-US" dirty="0">
                <a:latin typeface="Arial" charset="0"/>
                <a:cs typeface="Arial" charset="0"/>
              </a:rPr>
              <a:t>The weight of this spanning tree is 20</a:t>
            </a:r>
          </a:p>
        </p:txBody>
      </p:sp>
      <p:pic>
        <p:nvPicPr>
          <p:cNvPr id="17412" name="Picture 4"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962080"/>
            <a:ext cx="7278761" cy="198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8040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The vertices of {E, H} are in different sets</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5878" y="2132856"/>
            <a:ext cx="4467953" cy="369332"/>
          </a:xfrm>
          <a:prstGeom prst="rect">
            <a:avLst/>
          </a:prstGeom>
          <a:noFill/>
        </p:spPr>
        <p:txBody>
          <a:bodyPr wrap="none" rtlCol="0">
            <a:spAutoFit/>
          </a:bodyPr>
          <a:lstStyle/>
          <a:p>
            <a:pPr algn="ctr"/>
            <a:r>
              <a:rPr lang="en-CA" dirty="0"/>
              <a:t>{A}, {B, C, </a:t>
            </a:r>
            <a:r>
              <a:rPr lang="en-CA" dirty="0">
                <a:solidFill>
                  <a:srgbClr val="FF0000"/>
                </a:solidFill>
              </a:rPr>
              <a:t>E</a:t>
            </a:r>
            <a:r>
              <a:rPr lang="en-CA" dirty="0"/>
              <a:t>}, {D}, {F, G, </a:t>
            </a:r>
            <a:r>
              <a:rPr lang="en-CA" dirty="0">
                <a:solidFill>
                  <a:srgbClr val="FF0000"/>
                </a:solidFill>
              </a:rPr>
              <a:t>H</a:t>
            </a:r>
            <a:r>
              <a:rPr lang="en-CA" dirty="0"/>
              <a:t>, I}, {J}, {K}, {L}</a:t>
            </a:r>
          </a:p>
        </p:txBody>
      </p:sp>
    </p:spTree>
    <p:extLst>
      <p:ext uri="{BB962C8B-B14F-4D97-AF65-F5344CB8AC3E}">
        <p14:creationId xmlns:p14="http://schemas.microsoft.com/office/powerpoint/2010/main" val="35222597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Adding edge {E, H} creates a larger union</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21294" y="2132856"/>
            <a:ext cx="4237122" cy="369332"/>
          </a:xfrm>
          <a:prstGeom prst="rect">
            <a:avLst/>
          </a:prstGeom>
          <a:noFill/>
        </p:spPr>
        <p:txBody>
          <a:bodyPr wrap="none" rtlCol="0">
            <a:spAutoFit/>
          </a:bodyPr>
          <a:lstStyle/>
          <a:p>
            <a:pPr algn="ctr"/>
            <a:r>
              <a:rPr lang="en-CA" dirty="0"/>
              <a:t>{A}, {B, C, E, F, G, H, I}, {D}, {J}, {K}, {L}</a:t>
            </a:r>
          </a:p>
        </p:txBody>
      </p:sp>
    </p:spTree>
    <p:extLst>
      <p:ext uri="{BB962C8B-B14F-4D97-AF65-F5344CB8AC3E}">
        <p14:creationId xmlns:p14="http://schemas.microsoft.com/office/powerpoint/2010/main" val="38049746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21294" y="2132856"/>
            <a:ext cx="4237122" cy="369332"/>
          </a:xfrm>
          <a:prstGeom prst="rect">
            <a:avLst/>
          </a:prstGeom>
          <a:noFill/>
        </p:spPr>
        <p:txBody>
          <a:bodyPr wrap="none" rtlCol="0">
            <a:spAutoFit/>
          </a:bodyPr>
          <a:lstStyle/>
          <a:p>
            <a:pPr algn="ctr"/>
            <a:r>
              <a:rPr lang="en-CA" dirty="0"/>
              <a:t>{A}, {</a:t>
            </a:r>
            <a:r>
              <a:rPr lang="en-CA" dirty="0">
                <a:solidFill>
                  <a:srgbClr val="FF0000"/>
                </a:solidFill>
              </a:rPr>
              <a:t>B</a:t>
            </a:r>
            <a:r>
              <a:rPr lang="en-CA" dirty="0"/>
              <a:t>, </a:t>
            </a:r>
            <a:r>
              <a:rPr lang="en-CA" dirty="0">
                <a:solidFill>
                  <a:srgbClr val="FF0000"/>
                </a:solidFill>
              </a:rPr>
              <a:t>C</a:t>
            </a:r>
            <a:r>
              <a:rPr lang="en-CA" dirty="0"/>
              <a:t>, E, F, G, H, I}, {D}, {J}, {K}, {L}</a:t>
            </a:r>
          </a:p>
        </p:txBody>
      </p:sp>
    </p:spTree>
    <p:extLst>
      <p:ext uri="{BB962C8B-B14F-4D97-AF65-F5344CB8AC3E}">
        <p14:creationId xmlns:p14="http://schemas.microsoft.com/office/powerpoint/2010/main" val="3840490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K}, {H, L} and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52127" y="2132856"/>
            <a:ext cx="3775457" cy="369332"/>
          </a:xfrm>
          <a:prstGeom prst="rect">
            <a:avLst/>
          </a:prstGeom>
          <a:noFill/>
        </p:spPr>
        <p:txBody>
          <a:bodyPr wrap="none" rtlCol="0">
            <a:spAutoFit/>
          </a:bodyPr>
          <a:lstStyle/>
          <a:p>
            <a:pPr algn="ctr"/>
            <a:r>
              <a:rPr lang="en-CA" dirty="0"/>
              <a:t>{A}, {B, C, D, E, F, G, H, I, K, L}, {J}</a:t>
            </a:r>
          </a:p>
        </p:txBody>
      </p:sp>
    </p:spTree>
    <p:extLst>
      <p:ext uri="{BB962C8B-B14F-4D97-AF65-F5344CB8AC3E}">
        <p14:creationId xmlns:p14="http://schemas.microsoft.com/office/powerpoint/2010/main" val="20627775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G and H are in the same set</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{B, C, D, E, F, </a:t>
            </a:r>
            <a:r>
              <a:rPr lang="en-CA" dirty="0">
                <a:solidFill>
                  <a:srgbClr val="FF0000"/>
                </a:solidFill>
              </a:rPr>
              <a:t>G</a:t>
            </a:r>
            <a:r>
              <a:rPr lang="en-CA" dirty="0"/>
              <a:t>, </a:t>
            </a:r>
            <a:r>
              <a:rPr lang="en-CA" dirty="0">
                <a:solidFill>
                  <a:srgbClr val="FF0000"/>
                </a:solidFill>
              </a:rPr>
              <a:t>H</a:t>
            </a:r>
            <a:r>
              <a:rPr lang="en-CA" dirty="0"/>
              <a:t>, I, K, L}, {J}</a:t>
            </a:r>
          </a:p>
        </p:txBody>
      </p:sp>
    </p:spTree>
    <p:extLst>
      <p:ext uri="{BB962C8B-B14F-4D97-AF65-F5344CB8AC3E}">
        <p14:creationId xmlns:p14="http://schemas.microsoft.com/office/powerpoint/2010/main" val="13029691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{I, K} are in the same set</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{B, C, D, E, F, G, H, </a:t>
            </a:r>
            <a:r>
              <a:rPr lang="en-CA" dirty="0">
                <a:solidFill>
                  <a:srgbClr val="FF0000"/>
                </a:solidFill>
              </a:rPr>
              <a:t>I</a:t>
            </a:r>
            <a:r>
              <a:rPr lang="en-CA" dirty="0"/>
              <a:t>, </a:t>
            </a:r>
            <a:r>
              <a:rPr lang="en-CA" dirty="0">
                <a:solidFill>
                  <a:srgbClr val="FF0000"/>
                </a:solidFill>
              </a:rPr>
              <a:t>K</a:t>
            </a:r>
            <a:r>
              <a:rPr lang="en-CA" dirty="0"/>
              <a:t>, L}, {J}</a:t>
            </a:r>
          </a:p>
        </p:txBody>
      </p:sp>
    </p:spTree>
    <p:extLst>
      <p:ext uri="{BB962C8B-B14F-4D97-AF65-F5344CB8AC3E}">
        <p14:creationId xmlns:p14="http://schemas.microsoft.com/office/powerpoint/2010/main" val="36285571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{B, D} are in the same set</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a:t>
            </a:r>
            <a:r>
              <a:rPr lang="en-CA" dirty="0">
                <a:solidFill>
                  <a:srgbClr val="FF0000"/>
                </a:solidFill>
              </a:rPr>
              <a:t>B</a:t>
            </a:r>
            <a:r>
              <a:rPr lang="en-CA" dirty="0"/>
              <a:t>, C, </a:t>
            </a:r>
            <a:r>
              <a:rPr lang="en-CA" dirty="0">
                <a:solidFill>
                  <a:srgbClr val="FF0000"/>
                </a:solidFill>
              </a:rPr>
              <a:t>D</a:t>
            </a:r>
            <a:r>
              <a:rPr lang="en-CA" dirty="0"/>
              <a:t>, E, F, G, H, I, K, L}, {J}</a:t>
            </a:r>
          </a:p>
        </p:txBody>
      </p:sp>
    </p:spTree>
    <p:extLst>
      <p:ext uri="{BB962C8B-B14F-4D97-AF65-F5344CB8AC3E}">
        <p14:creationId xmlns:p14="http://schemas.microsoft.com/office/powerpoint/2010/main" val="6000678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{D, F} are in the same set</a:t>
            </a: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52127" y="2132856"/>
            <a:ext cx="3775457" cy="369332"/>
          </a:xfrm>
          <a:prstGeom prst="rect">
            <a:avLst/>
          </a:prstGeom>
          <a:noFill/>
        </p:spPr>
        <p:txBody>
          <a:bodyPr wrap="none" rtlCol="0">
            <a:spAutoFit/>
          </a:bodyPr>
          <a:lstStyle/>
          <a:p>
            <a:pPr algn="ctr"/>
            <a:r>
              <a:rPr lang="en-CA" dirty="0"/>
              <a:t>{A}, {B, C, </a:t>
            </a:r>
            <a:r>
              <a:rPr lang="en-CA" dirty="0">
                <a:solidFill>
                  <a:srgbClr val="FF0000"/>
                </a:solidFill>
              </a:rPr>
              <a:t>D</a:t>
            </a:r>
            <a:r>
              <a:rPr lang="en-CA" dirty="0"/>
              <a:t>, E, </a:t>
            </a:r>
            <a:r>
              <a:rPr lang="en-CA" dirty="0">
                <a:solidFill>
                  <a:srgbClr val="FF0000"/>
                </a:solidFill>
              </a:rPr>
              <a:t>F</a:t>
            </a:r>
            <a:r>
              <a:rPr lang="en-CA" dirty="0"/>
              <a:t>, G, H, I, K, L}, {J}</a:t>
            </a:r>
          </a:p>
        </p:txBody>
      </p:sp>
    </p:spTree>
    <p:extLst>
      <p:ext uri="{BB962C8B-B14F-4D97-AF65-F5344CB8AC3E}">
        <p14:creationId xmlns:p14="http://schemas.microsoft.com/office/powerpoint/2010/main" val="31213186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end when there is only one set, having added (A, B)</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cxnSp>
        <p:nvCxnSpPr>
          <p:cNvPr id="6" name="Straight Arrow Connector 5"/>
          <p:cNvCxnSpPr/>
          <p:nvPr/>
        </p:nvCxnSpPr>
        <p:spPr>
          <a:xfrm>
            <a:off x="7055578" y="608482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06014" y="2132856"/>
            <a:ext cx="3467681" cy="369332"/>
          </a:xfrm>
          <a:prstGeom prst="rect">
            <a:avLst/>
          </a:prstGeom>
          <a:noFill/>
        </p:spPr>
        <p:txBody>
          <a:bodyPr wrap="none" rtlCol="0">
            <a:spAutoFit/>
          </a:bodyPr>
          <a:lstStyle/>
          <a:p>
            <a:pPr algn="ctr"/>
            <a:r>
              <a:rPr lang="en-CA" dirty="0"/>
              <a:t>{A, B, C, D, E, F, G, H, I, K, L, J}</a:t>
            </a:r>
          </a:p>
        </p:txBody>
      </p:sp>
    </p:spTree>
    <p:extLst>
      <p:ext uri="{BB962C8B-B14F-4D97-AF65-F5344CB8AC3E}">
        <p14:creationId xmlns:p14="http://schemas.microsoft.com/office/powerpoint/2010/main" val="42378011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Summary</a:t>
            </a:r>
          </a:p>
        </p:txBody>
      </p:sp>
      <p:sp>
        <p:nvSpPr>
          <p:cNvPr id="2560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has covered Kruskal’s algorithm</a:t>
            </a:r>
          </a:p>
          <a:p>
            <a:pPr lvl="1"/>
            <a:r>
              <a:rPr lang="en-US" altLang="en-US" dirty="0">
                <a:latin typeface="Arial" charset="0"/>
                <a:cs typeface="Arial" charset="0"/>
              </a:rPr>
              <a:t>Sort the edges by weight</a:t>
            </a:r>
          </a:p>
          <a:p>
            <a:pPr lvl="1"/>
            <a:r>
              <a:rPr lang="en-US" altLang="en-US" dirty="0">
                <a:latin typeface="Arial" charset="0"/>
                <a:cs typeface="Arial" charset="0"/>
              </a:rPr>
              <a:t>Create a disjoint set of the vertices</a:t>
            </a:r>
          </a:p>
          <a:p>
            <a:pPr lvl="1"/>
            <a:r>
              <a:rPr lang="en-US" altLang="en-US" dirty="0">
                <a:latin typeface="Arial" charset="0"/>
                <a:cs typeface="Arial" charset="0"/>
              </a:rPr>
              <a:t>Begin adding the edges one-by-one checking to ensure no cycles are introduced</a:t>
            </a:r>
          </a:p>
          <a:p>
            <a:pPr lvl="1"/>
            <a:r>
              <a:rPr lang="en-US" altLang="en-US" dirty="0">
                <a:latin typeface="Arial" charset="0"/>
                <a:cs typeface="Arial" charset="0"/>
              </a:rPr>
              <a:t>The result is a minimum spanning tree</a:t>
            </a:r>
          </a:p>
          <a:p>
            <a:pPr lvl="1"/>
            <a:r>
              <a:rPr lang="en-US" altLang="en-US" dirty="0">
                <a:latin typeface="Arial" charset="0"/>
                <a:cs typeface="Arial" charset="0"/>
              </a:rPr>
              <a:t>The run time is </a:t>
            </a:r>
            <a:r>
              <a:rPr lang="en-US" altLang="en-US" dirty="0">
                <a:latin typeface="Symbol" pitchFamily="18" charset="2"/>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E</a:t>
            </a:r>
            <a:r>
              <a:rPr lang="en-US" altLang="en-US" dirty="0">
                <a:latin typeface="Times New Roman" pitchFamily="18" charset="0"/>
                <a:cs typeface="Arial" charset="0"/>
              </a:rPr>
              <a:t>| </a:t>
            </a:r>
            <a:r>
              <a:rPr lang="en-US" altLang="en-US" dirty="0" err="1">
                <a:latin typeface="Times New Roman" pitchFamily="18" charset="0"/>
                <a:cs typeface="Arial" charset="0"/>
              </a:rPr>
              <a:t>ln</a:t>
            </a:r>
            <a:r>
              <a:rPr lang="en-US" altLang="en-US" dirty="0">
                <a:latin typeface="Times New Roman" pitchFamily="18" charset="0"/>
                <a:cs typeface="Arial" charset="0"/>
              </a:rPr>
              <a:t>(|</a:t>
            </a:r>
            <a:r>
              <a:rPr lang="en-US" altLang="en-US" i="1" dirty="0">
                <a:latin typeface="Times New Roman" pitchFamily="18" charset="0"/>
                <a:cs typeface="Arial" charset="0"/>
              </a:rPr>
              <a:t>V</a:t>
            </a:r>
            <a:r>
              <a:rPr lang="en-US" altLang="en-US" dirty="0">
                <a:latin typeface="Times New Roman" pitchFamily="18" charset="0"/>
                <a:cs typeface="Arial" charset="0"/>
              </a:rPr>
              <a:t>|)</a:t>
            </a:r>
            <a:endParaRPr lang="en-US" altLang="en-US" dirty="0">
              <a:latin typeface="Arial" charset="0"/>
              <a:cs typeface="Arial" charset="0"/>
            </a:endParaRPr>
          </a:p>
        </p:txBody>
      </p:sp>
    </p:spTree>
    <p:extLst>
      <p:ext uri="{BB962C8B-B14F-4D97-AF65-F5344CB8AC3E}">
        <p14:creationId xmlns:p14="http://schemas.microsoft.com/office/powerpoint/2010/main" val="2174709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96" name="Rectangle 12"/>
          <p:cNvSpPr>
            <a:spLocks noGrp="1" noChangeArrowheads="1"/>
          </p:cNvSpPr>
          <p:nvPr>
            <p:ph type="title"/>
          </p:nvPr>
        </p:nvSpPr>
        <p:spPr/>
        <p:txBody>
          <a:bodyPr/>
          <a:lstStyle/>
          <a:p>
            <a:r>
              <a:rPr lang="en-US" altLang="en-US" dirty="0">
                <a:latin typeface="Arial" charset="0"/>
                <a:cs typeface="Arial" charset="0"/>
              </a:rPr>
              <a:t>Spanning trees on weighted graphs</a:t>
            </a:r>
            <a:endParaRPr lang="en-US" altLang="zh-CN" dirty="0"/>
          </a:p>
        </p:txBody>
      </p:sp>
      <p:sp>
        <p:nvSpPr>
          <p:cNvPr id="1245186" name="Rectangle 2"/>
          <p:cNvSpPr>
            <a:spLocks noGrp="1" noChangeArrowheads="1"/>
          </p:cNvSpPr>
          <p:nvPr>
            <p:ph type="body" idx="1"/>
          </p:nvPr>
        </p:nvSpPr>
        <p:spPr/>
        <p:txBody>
          <a:bodyPr/>
          <a:lstStyle/>
          <a:p>
            <a:pPr>
              <a:buNone/>
            </a:pPr>
            <a:r>
              <a:rPr lang="en-US" altLang="en-US" dirty="0">
                <a:latin typeface="Arial" charset="0"/>
                <a:cs typeface="Arial" charset="0"/>
              </a:rPr>
              <a:t>	The weight of a spanning tree is the sum of the weights on all the edges which comprise the spanning tree</a:t>
            </a:r>
          </a:p>
        </p:txBody>
      </p:sp>
      <p:grpSp>
        <p:nvGrpSpPr>
          <p:cNvPr id="5" name="Group 4"/>
          <p:cNvGrpSpPr/>
          <p:nvPr/>
        </p:nvGrpSpPr>
        <p:grpSpPr>
          <a:xfrm>
            <a:off x="1219200" y="3810000"/>
            <a:ext cx="1524000" cy="1524000"/>
            <a:chOff x="1219200" y="3810000"/>
            <a:chExt cx="1524000" cy="1524000"/>
          </a:xfrm>
        </p:grpSpPr>
        <p:sp>
          <p:nvSpPr>
            <p:cNvPr id="1245197" name="Oval 13"/>
            <p:cNvSpPr>
              <a:spLocks noChangeAspect="1" noChangeArrowheads="1"/>
            </p:cNvSpPr>
            <p:nvPr/>
          </p:nvSpPr>
          <p:spPr bwMode="auto">
            <a:xfrm>
              <a:off x="1901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198" name="Oval 14"/>
            <p:cNvSpPr>
              <a:spLocks noChangeAspect="1" noChangeArrowheads="1"/>
            </p:cNvSpPr>
            <p:nvPr/>
          </p:nvSpPr>
          <p:spPr bwMode="auto">
            <a:xfrm>
              <a:off x="1901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199" name="Oval 15"/>
            <p:cNvSpPr>
              <a:spLocks noChangeAspect="1" noChangeArrowheads="1"/>
            </p:cNvSpPr>
            <p:nvPr/>
          </p:nvSpPr>
          <p:spPr bwMode="auto">
            <a:xfrm>
              <a:off x="2587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00" name="Oval 16"/>
            <p:cNvSpPr>
              <a:spLocks noChangeAspect="1" noChangeArrowheads="1"/>
            </p:cNvSpPr>
            <p:nvPr/>
          </p:nvSpPr>
          <p:spPr bwMode="auto">
            <a:xfrm>
              <a:off x="1219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01" name="AutoShape 17"/>
            <p:cNvCxnSpPr>
              <a:cxnSpLocks noChangeShapeType="1"/>
              <a:stCxn id="1245197" idx="3"/>
              <a:endCxn id="1245200" idx="7"/>
            </p:cNvCxnSpPr>
            <p:nvPr/>
          </p:nvCxnSpPr>
          <p:spPr bwMode="auto">
            <a:xfrm flipH="1">
              <a:off x="1352550" y="3943350"/>
              <a:ext cx="571500"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2" name="AutoShape 18"/>
            <p:cNvCxnSpPr>
              <a:cxnSpLocks noChangeShapeType="1"/>
              <a:stCxn id="1245197" idx="5"/>
              <a:endCxn id="1245199" idx="1"/>
            </p:cNvCxnSpPr>
            <p:nvPr/>
          </p:nvCxnSpPr>
          <p:spPr bwMode="auto">
            <a:xfrm>
              <a:off x="2035175" y="3943350"/>
              <a:ext cx="574675"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3" name="AutoShape 19"/>
            <p:cNvCxnSpPr>
              <a:cxnSpLocks noChangeShapeType="1"/>
              <a:stCxn id="1245199" idx="3"/>
              <a:endCxn id="1245198" idx="7"/>
            </p:cNvCxnSpPr>
            <p:nvPr/>
          </p:nvCxnSpPr>
          <p:spPr bwMode="auto">
            <a:xfrm flipH="1">
              <a:off x="2035175" y="4629150"/>
              <a:ext cx="574675"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4" name="AutoShape 20"/>
            <p:cNvCxnSpPr>
              <a:cxnSpLocks noChangeShapeType="1"/>
              <a:stCxn id="1245198" idx="1"/>
              <a:endCxn id="1245200" idx="5"/>
            </p:cNvCxnSpPr>
            <p:nvPr/>
          </p:nvCxnSpPr>
          <p:spPr bwMode="auto">
            <a:xfrm flipH="1" flipV="1">
              <a:off x="1352550" y="4629150"/>
              <a:ext cx="571500"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5" name="AutoShape 21"/>
            <p:cNvCxnSpPr>
              <a:cxnSpLocks noChangeShapeType="1"/>
              <a:stCxn id="1245200" idx="6"/>
              <a:endCxn id="1245199" idx="2"/>
            </p:cNvCxnSpPr>
            <p:nvPr/>
          </p:nvCxnSpPr>
          <p:spPr bwMode="auto">
            <a:xfrm>
              <a:off x="1374775" y="4573588"/>
              <a:ext cx="121285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6" name="AutoShape 22"/>
            <p:cNvCxnSpPr>
              <a:cxnSpLocks noChangeShapeType="1"/>
              <a:stCxn id="1245197" idx="4"/>
              <a:endCxn id="1245198" idx="0"/>
            </p:cNvCxnSpPr>
            <p:nvPr/>
          </p:nvCxnSpPr>
          <p:spPr bwMode="auto">
            <a:xfrm>
              <a:off x="1979613" y="3965575"/>
              <a:ext cx="0" cy="1212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07" name="Text Box 23"/>
            <p:cNvSpPr txBox="1">
              <a:spLocks noChangeArrowheads="1"/>
            </p:cNvSpPr>
            <p:nvPr/>
          </p:nvSpPr>
          <p:spPr bwMode="auto">
            <a:xfrm>
              <a:off x="13716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4</a:t>
              </a:r>
            </a:p>
          </p:txBody>
        </p:sp>
        <p:sp>
          <p:nvSpPr>
            <p:cNvPr id="1245208" name="Text Box 24"/>
            <p:cNvSpPr txBox="1">
              <a:spLocks noChangeArrowheads="1"/>
            </p:cNvSpPr>
            <p:nvPr/>
          </p:nvSpPr>
          <p:spPr bwMode="auto">
            <a:xfrm>
              <a:off x="22860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7</a:t>
              </a:r>
            </a:p>
          </p:txBody>
        </p:sp>
        <p:sp>
          <p:nvSpPr>
            <p:cNvPr id="1245209" name="Text Box 25"/>
            <p:cNvSpPr txBox="1">
              <a:spLocks noChangeArrowheads="1"/>
            </p:cNvSpPr>
            <p:nvPr/>
          </p:nvSpPr>
          <p:spPr bwMode="auto">
            <a:xfrm>
              <a:off x="13716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1</a:t>
              </a:r>
            </a:p>
          </p:txBody>
        </p:sp>
        <p:sp>
          <p:nvSpPr>
            <p:cNvPr id="1245210" name="Text Box 26"/>
            <p:cNvSpPr txBox="1">
              <a:spLocks noChangeArrowheads="1"/>
            </p:cNvSpPr>
            <p:nvPr/>
          </p:nvSpPr>
          <p:spPr bwMode="auto">
            <a:xfrm>
              <a:off x="22860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dirty="0">
                  <a:ea typeface="宋体" panose="02010600030101010101" pitchFamily="2" charset="-122"/>
                </a:rPr>
                <a:t>5</a:t>
              </a:r>
            </a:p>
          </p:txBody>
        </p:sp>
        <p:sp>
          <p:nvSpPr>
            <p:cNvPr id="1245211" name="Text Box 27"/>
            <p:cNvSpPr txBox="1">
              <a:spLocks noChangeArrowheads="1"/>
            </p:cNvSpPr>
            <p:nvPr/>
          </p:nvSpPr>
          <p:spPr bwMode="auto">
            <a:xfrm>
              <a:off x="1600200" y="4267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9</a:t>
              </a:r>
            </a:p>
          </p:txBody>
        </p:sp>
        <p:sp>
          <p:nvSpPr>
            <p:cNvPr id="1245212" name="Text Box 28"/>
            <p:cNvSpPr txBox="1">
              <a:spLocks noChangeArrowheads="1"/>
            </p:cNvSpPr>
            <p:nvPr/>
          </p:nvSpPr>
          <p:spPr bwMode="auto">
            <a:xfrm>
              <a:off x="1752600" y="4648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2</a:t>
              </a:r>
            </a:p>
          </p:txBody>
        </p:sp>
      </p:grpSp>
      <p:grpSp>
        <p:nvGrpSpPr>
          <p:cNvPr id="6" name="Group 5"/>
          <p:cNvGrpSpPr/>
          <p:nvPr/>
        </p:nvGrpSpPr>
        <p:grpSpPr>
          <a:xfrm>
            <a:off x="3124200" y="3810000"/>
            <a:ext cx="1524000" cy="1524000"/>
            <a:chOff x="3124200" y="3810000"/>
            <a:chExt cx="1524000" cy="1524000"/>
          </a:xfrm>
        </p:grpSpPr>
        <p:cxnSp>
          <p:nvCxnSpPr>
            <p:cNvPr id="1245187" name="AutoShape 3"/>
            <p:cNvCxnSpPr>
              <a:cxnSpLocks noChangeShapeType="1"/>
              <a:stCxn id="1245213" idx="5"/>
              <a:endCxn id="1245215" idx="1"/>
            </p:cNvCxnSpPr>
            <p:nvPr/>
          </p:nvCxnSpPr>
          <p:spPr bwMode="auto">
            <a:xfrm>
              <a:off x="3940175"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88" name="AutoShape 4"/>
            <p:cNvCxnSpPr>
              <a:cxnSpLocks noChangeShapeType="1"/>
              <a:stCxn id="1245214" idx="1"/>
              <a:endCxn id="1245216" idx="5"/>
            </p:cNvCxnSpPr>
            <p:nvPr/>
          </p:nvCxnSpPr>
          <p:spPr bwMode="auto">
            <a:xfrm flipH="1" flipV="1">
              <a:off x="3257550" y="4629150"/>
              <a:ext cx="571500" cy="57150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89" name="AutoShape 5"/>
            <p:cNvCxnSpPr>
              <a:cxnSpLocks noChangeShapeType="1"/>
              <a:stCxn id="1245216" idx="6"/>
              <a:endCxn id="1245215" idx="2"/>
            </p:cNvCxnSpPr>
            <p:nvPr/>
          </p:nvCxnSpPr>
          <p:spPr bwMode="auto">
            <a:xfrm>
              <a:off x="3279775"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13" name="Oval 29"/>
            <p:cNvSpPr>
              <a:spLocks noChangeAspect="1" noChangeArrowheads="1"/>
            </p:cNvSpPr>
            <p:nvPr/>
          </p:nvSpPr>
          <p:spPr bwMode="auto">
            <a:xfrm>
              <a:off x="3806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4" name="Oval 30"/>
            <p:cNvSpPr>
              <a:spLocks noChangeAspect="1" noChangeArrowheads="1"/>
            </p:cNvSpPr>
            <p:nvPr/>
          </p:nvSpPr>
          <p:spPr bwMode="auto">
            <a:xfrm>
              <a:off x="3806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5" name="Oval 31"/>
            <p:cNvSpPr>
              <a:spLocks noChangeAspect="1" noChangeArrowheads="1"/>
            </p:cNvSpPr>
            <p:nvPr/>
          </p:nvSpPr>
          <p:spPr bwMode="auto">
            <a:xfrm>
              <a:off x="4492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6" name="Oval 32"/>
            <p:cNvSpPr>
              <a:spLocks noChangeAspect="1" noChangeArrowheads="1"/>
            </p:cNvSpPr>
            <p:nvPr/>
          </p:nvSpPr>
          <p:spPr bwMode="auto">
            <a:xfrm>
              <a:off x="3124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17" name="AutoShape 33"/>
            <p:cNvCxnSpPr>
              <a:cxnSpLocks noChangeShapeType="1"/>
              <a:stCxn id="1245213" idx="3"/>
              <a:endCxn id="1245216" idx="7"/>
            </p:cNvCxnSpPr>
            <p:nvPr/>
          </p:nvCxnSpPr>
          <p:spPr bwMode="auto">
            <a:xfrm flipH="1">
              <a:off x="3257550" y="3943350"/>
              <a:ext cx="571500"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18" name="AutoShape 34"/>
            <p:cNvCxnSpPr>
              <a:cxnSpLocks noChangeShapeType="1"/>
              <a:stCxn id="1245215" idx="3"/>
              <a:endCxn id="1245214" idx="7"/>
            </p:cNvCxnSpPr>
            <p:nvPr/>
          </p:nvCxnSpPr>
          <p:spPr bwMode="auto">
            <a:xfrm flipH="1">
              <a:off x="3940175"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19" name="AutoShape 35"/>
            <p:cNvCxnSpPr>
              <a:cxnSpLocks noChangeShapeType="1"/>
              <a:stCxn id="1245213" idx="4"/>
              <a:endCxn id="1245214" idx="0"/>
            </p:cNvCxnSpPr>
            <p:nvPr/>
          </p:nvCxnSpPr>
          <p:spPr bwMode="auto">
            <a:xfrm>
              <a:off x="3884613"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 name="Group 6"/>
          <p:cNvGrpSpPr/>
          <p:nvPr/>
        </p:nvGrpSpPr>
        <p:grpSpPr>
          <a:xfrm>
            <a:off x="4956175" y="3810000"/>
            <a:ext cx="1524000" cy="1524000"/>
            <a:chOff x="4956175" y="3810000"/>
            <a:chExt cx="1524000" cy="1524000"/>
          </a:xfrm>
        </p:grpSpPr>
        <p:cxnSp>
          <p:nvCxnSpPr>
            <p:cNvPr id="1245190" name="AutoShape 6"/>
            <p:cNvCxnSpPr>
              <a:cxnSpLocks noChangeShapeType="1"/>
              <a:stCxn id="1245220" idx="5"/>
              <a:endCxn id="1245222" idx="1"/>
            </p:cNvCxnSpPr>
            <p:nvPr/>
          </p:nvCxnSpPr>
          <p:spPr bwMode="auto">
            <a:xfrm>
              <a:off x="5772150"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1" name="AutoShape 7"/>
            <p:cNvCxnSpPr>
              <a:cxnSpLocks noChangeShapeType="1"/>
              <a:stCxn id="1245222" idx="3"/>
              <a:endCxn id="1245221" idx="7"/>
            </p:cNvCxnSpPr>
            <p:nvPr/>
          </p:nvCxnSpPr>
          <p:spPr bwMode="auto">
            <a:xfrm flipH="1">
              <a:off x="57721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2" name="AutoShape 8"/>
            <p:cNvCxnSpPr>
              <a:cxnSpLocks noChangeShapeType="1"/>
              <a:stCxn id="1245220" idx="4"/>
              <a:endCxn id="1245221" idx="0"/>
            </p:cNvCxnSpPr>
            <p:nvPr/>
          </p:nvCxnSpPr>
          <p:spPr bwMode="auto">
            <a:xfrm>
              <a:off x="5716588"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20" name="Oval 36"/>
            <p:cNvSpPr>
              <a:spLocks noChangeAspect="1" noChangeArrowheads="1"/>
            </p:cNvSpPr>
            <p:nvPr/>
          </p:nvSpPr>
          <p:spPr bwMode="auto">
            <a:xfrm>
              <a:off x="56388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1" name="Oval 37"/>
            <p:cNvSpPr>
              <a:spLocks noChangeAspect="1" noChangeArrowheads="1"/>
            </p:cNvSpPr>
            <p:nvPr/>
          </p:nvSpPr>
          <p:spPr bwMode="auto">
            <a:xfrm>
              <a:off x="56388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2" name="Oval 38"/>
            <p:cNvSpPr>
              <a:spLocks noChangeAspect="1" noChangeArrowheads="1"/>
            </p:cNvSpPr>
            <p:nvPr/>
          </p:nvSpPr>
          <p:spPr bwMode="auto">
            <a:xfrm>
              <a:off x="63246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3" name="Oval 39"/>
            <p:cNvSpPr>
              <a:spLocks noChangeAspect="1" noChangeArrowheads="1"/>
            </p:cNvSpPr>
            <p:nvPr/>
          </p:nvSpPr>
          <p:spPr bwMode="auto">
            <a:xfrm>
              <a:off x="49561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24" name="AutoShape 40"/>
            <p:cNvCxnSpPr>
              <a:cxnSpLocks noChangeShapeType="1"/>
              <a:stCxn id="1245220" idx="3"/>
              <a:endCxn id="1245223" idx="7"/>
            </p:cNvCxnSpPr>
            <p:nvPr/>
          </p:nvCxnSpPr>
          <p:spPr bwMode="auto">
            <a:xfrm flipH="1">
              <a:off x="50895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25" name="AutoShape 41"/>
            <p:cNvCxnSpPr>
              <a:cxnSpLocks noChangeShapeType="1"/>
              <a:stCxn id="1245221" idx="1"/>
              <a:endCxn id="1245223" idx="5"/>
            </p:cNvCxnSpPr>
            <p:nvPr/>
          </p:nvCxnSpPr>
          <p:spPr bwMode="auto">
            <a:xfrm flipH="1" flipV="1">
              <a:off x="50895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26" name="AutoShape 42"/>
            <p:cNvCxnSpPr>
              <a:cxnSpLocks noChangeShapeType="1"/>
              <a:stCxn id="1245223" idx="6"/>
              <a:endCxn id="1245222" idx="2"/>
            </p:cNvCxnSpPr>
            <p:nvPr/>
          </p:nvCxnSpPr>
          <p:spPr bwMode="auto">
            <a:xfrm>
              <a:off x="51117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 name="Group 7"/>
          <p:cNvGrpSpPr/>
          <p:nvPr/>
        </p:nvGrpSpPr>
        <p:grpSpPr>
          <a:xfrm>
            <a:off x="6784975" y="3810000"/>
            <a:ext cx="1524000" cy="1524000"/>
            <a:chOff x="6784975" y="3810000"/>
            <a:chExt cx="1524000" cy="1524000"/>
          </a:xfrm>
        </p:grpSpPr>
        <p:cxnSp>
          <p:nvCxnSpPr>
            <p:cNvPr id="1245193" name="AutoShape 9"/>
            <p:cNvCxnSpPr>
              <a:cxnSpLocks noChangeShapeType="1"/>
              <a:stCxn id="1245227" idx="3"/>
              <a:endCxn id="1245230" idx="7"/>
            </p:cNvCxnSpPr>
            <p:nvPr/>
          </p:nvCxnSpPr>
          <p:spPr bwMode="auto">
            <a:xfrm flipH="1">
              <a:off x="69183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4" name="AutoShape 10"/>
            <p:cNvCxnSpPr>
              <a:cxnSpLocks noChangeShapeType="1"/>
              <a:stCxn id="1245230" idx="6"/>
              <a:endCxn id="1245229" idx="2"/>
            </p:cNvCxnSpPr>
            <p:nvPr/>
          </p:nvCxnSpPr>
          <p:spPr bwMode="auto">
            <a:xfrm>
              <a:off x="69405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5" name="AutoShape 11"/>
            <p:cNvCxnSpPr>
              <a:cxnSpLocks noChangeShapeType="1"/>
              <a:stCxn id="1245227" idx="4"/>
              <a:endCxn id="1245228" idx="0"/>
            </p:cNvCxnSpPr>
            <p:nvPr/>
          </p:nvCxnSpPr>
          <p:spPr bwMode="auto">
            <a:xfrm>
              <a:off x="7545388" y="3965575"/>
              <a:ext cx="0" cy="121285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27" name="Oval 43"/>
            <p:cNvSpPr>
              <a:spLocks noChangeAspect="1" noChangeArrowheads="1"/>
            </p:cNvSpPr>
            <p:nvPr/>
          </p:nvSpPr>
          <p:spPr bwMode="auto">
            <a:xfrm>
              <a:off x="74676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8" name="Oval 44"/>
            <p:cNvSpPr>
              <a:spLocks noChangeAspect="1" noChangeArrowheads="1"/>
            </p:cNvSpPr>
            <p:nvPr/>
          </p:nvSpPr>
          <p:spPr bwMode="auto">
            <a:xfrm>
              <a:off x="74676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9" name="Oval 45"/>
            <p:cNvSpPr>
              <a:spLocks noChangeAspect="1" noChangeArrowheads="1"/>
            </p:cNvSpPr>
            <p:nvPr/>
          </p:nvSpPr>
          <p:spPr bwMode="auto">
            <a:xfrm>
              <a:off x="81534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30" name="Oval 46"/>
            <p:cNvSpPr>
              <a:spLocks noChangeAspect="1" noChangeArrowheads="1"/>
            </p:cNvSpPr>
            <p:nvPr/>
          </p:nvSpPr>
          <p:spPr bwMode="auto">
            <a:xfrm>
              <a:off x="67849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31" name="AutoShape 47"/>
            <p:cNvCxnSpPr>
              <a:cxnSpLocks noChangeShapeType="1"/>
              <a:stCxn id="1245227" idx="5"/>
              <a:endCxn id="1245229" idx="1"/>
            </p:cNvCxnSpPr>
            <p:nvPr/>
          </p:nvCxnSpPr>
          <p:spPr bwMode="auto">
            <a:xfrm>
              <a:off x="7600950" y="3943350"/>
              <a:ext cx="574675"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32" name="AutoShape 48"/>
            <p:cNvCxnSpPr>
              <a:cxnSpLocks noChangeShapeType="1"/>
              <a:stCxn id="1245229" idx="3"/>
              <a:endCxn id="1245228" idx="7"/>
            </p:cNvCxnSpPr>
            <p:nvPr/>
          </p:nvCxnSpPr>
          <p:spPr bwMode="auto">
            <a:xfrm flipH="1">
              <a:off x="76009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33" name="AutoShape 49"/>
            <p:cNvCxnSpPr>
              <a:cxnSpLocks noChangeShapeType="1"/>
              <a:stCxn id="1245228" idx="1"/>
              <a:endCxn id="1245230" idx="5"/>
            </p:cNvCxnSpPr>
            <p:nvPr/>
          </p:nvCxnSpPr>
          <p:spPr bwMode="auto">
            <a:xfrm flipH="1" flipV="1">
              <a:off x="69183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 name="TextBox 3"/>
          <p:cNvSpPr txBox="1"/>
          <p:nvPr/>
        </p:nvSpPr>
        <p:spPr>
          <a:xfrm>
            <a:off x="3672598" y="3201987"/>
            <a:ext cx="424027" cy="369332"/>
          </a:xfrm>
          <a:prstGeom prst="rect">
            <a:avLst/>
          </a:prstGeom>
          <a:noFill/>
        </p:spPr>
        <p:txBody>
          <a:bodyPr wrap="none" rtlCol="0">
            <a:spAutoFit/>
          </a:bodyPr>
          <a:lstStyle/>
          <a:p>
            <a:r>
              <a:rPr lang="en-US" altLang="zh-CN" dirty="0"/>
              <a:t>11</a:t>
            </a:r>
            <a:endParaRPr lang="zh-CN" altLang="en-US" dirty="0"/>
          </a:p>
        </p:txBody>
      </p:sp>
      <p:sp>
        <p:nvSpPr>
          <p:cNvPr id="58" name="TextBox 57"/>
          <p:cNvSpPr txBox="1"/>
          <p:nvPr/>
        </p:nvSpPr>
        <p:spPr>
          <a:xfrm>
            <a:off x="5555238" y="3201987"/>
            <a:ext cx="312906" cy="369332"/>
          </a:xfrm>
          <a:prstGeom prst="rect">
            <a:avLst/>
          </a:prstGeom>
          <a:noFill/>
        </p:spPr>
        <p:txBody>
          <a:bodyPr wrap="none" rtlCol="0">
            <a:spAutoFit/>
          </a:bodyPr>
          <a:lstStyle/>
          <a:p>
            <a:r>
              <a:rPr lang="en-US" altLang="zh-CN" dirty="0"/>
              <a:t>8</a:t>
            </a:r>
            <a:endParaRPr lang="zh-CN" altLang="en-US" dirty="0"/>
          </a:p>
        </p:txBody>
      </p:sp>
      <p:sp>
        <p:nvSpPr>
          <p:cNvPr id="59" name="TextBox 58"/>
          <p:cNvSpPr txBox="1"/>
          <p:nvPr/>
        </p:nvSpPr>
        <p:spPr>
          <a:xfrm>
            <a:off x="7326710" y="3201987"/>
            <a:ext cx="441146" cy="369332"/>
          </a:xfrm>
          <a:prstGeom prst="rect">
            <a:avLst/>
          </a:prstGeom>
          <a:noFill/>
        </p:spPr>
        <p:txBody>
          <a:bodyPr wrap="none" rtlCol="0">
            <a:spAutoFit/>
          </a:bodyPr>
          <a:lstStyle/>
          <a:p>
            <a:r>
              <a:rPr lang="en-US" altLang="zh-CN" dirty="0"/>
              <a:t>13</a:t>
            </a:r>
            <a:endParaRPr lang="zh-CN" altLang="en-US" dirty="0"/>
          </a:p>
        </p:txBody>
      </p:sp>
    </p:spTree>
    <p:extLst>
      <p:ext uri="{BB962C8B-B14F-4D97-AF65-F5344CB8AC3E}">
        <p14:creationId xmlns:p14="http://schemas.microsoft.com/office/powerpoint/2010/main" val="286510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8" grpId="0"/>
      <p:bldP spid="59"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a:latin typeface="Arial" charset="0"/>
                <a:cs typeface="Arial" charset="0"/>
              </a:rPr>
              <a:t>	Wikipedia, http://en.wikipedia.org/wiki/Minimum_spanning_tree</a:t>
            </a:r>
          </a:p>
          <a:p>
            <a:pPr marL="533400" indent="-533400">
              <a:buNone/>
              <a:defRPr/>
            </a:pPr>
            <a:r>
              <a:rPr lang="en-US" sz="1400" dirty="0">
                <a:latin typeface="Arial" charset="0"/>
                <a:cs typeface="Arial" charset="0"/>
              </a:rPr>
              <a:t>	Wikipedia, http://en.wikipedia.org/wiki/</a:t>
            </a:r>
            <a:r>
              <a:rPr lang="en-US" sz="1400" dirty="0" err="1">
                <a:latin typeface="Arial" charset="0"/>
                <a:cs typeface="Arial" charset="0"/>
              </a:rPr>
              <a:t>Kruskal’s_algorithm</a:t>
            </a:r>
            <a:endParaRPr lang="en-US" sz="1400" dirty="0">
              <a:latin typeface="Arial" charset="0"/>
              <a:cs typeface="Arial" charset="0"/>
            </a:endParaRP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a:solidFill>
                  <a:schemeClr val="tx1">
                    <a:lumMod val="65000"/>
                    <a:lumOff val="35000"/>
                  </a:schemeClr>
                </a:solidFill>
                <a:latin typeface="Arial" charset="0"/>
                <a:cs typeface="Arial" charset="0"/>
              </a:rPr>
              <a:t>	These slides are provided for the ECE 250</a:t>
            </a:r>
            <a:r>
              <a:rPr lang="en-US" sz="1400" i="1" dirty="0">
                <a:solidFill>
                  <a:schemeClr val="tx1">
                    <a:lumMod val="65000"/>
                    <a:lumOff val="35000"/>
                  </a:schemeClr>
                </a:solidFill>
                <a:latin typeface="Arial" charset="0"/>
                <a:cs typeface="Arial" charset="0"/>
              </a:rPr>
              <a:t> Algorithms and Data Structures</a:t>
            </a:r>
            <a:r>
              <a:rPr lang="en-US" sz="1400" dirty="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extLst>
      <p:ext uri="{BB962C8B-B14F-4D97-AF65-F5344CB8AC3E}">
        <p14:creationId xmlns:p14="http://schemas.microsoft.com/office/powerpoint/2010/main" val="37512787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pPr lvl="1"/>
            <a:r>
              <a:rPr lang="en-US" altLang="en-US" dirty="0">
                <a:latin typeface="Arial" charset="0"/>
                <a:cs typeface="Arial" charset="0"/>
              </a:rPr>
              <a:t>Start with a trivial minimum spanning tree and grow it by adding edges with least weight</a:t>
            </a:r>
            <a:endParaRPr lang="en-US" altLang="zh-CN" dirty="0"/>
          </a:p>
          <a:p>
            <a:r>
              <a:rPr lang="en-US" altLang="zh-CN" dirty="0" err="1"/>
              <a:t>Kruskal’s</a:t>
            </a:r>
            <a:r>
              <a:rPr lang="en-US" altLang="zh-CN" dirty="0"/>
              <a:t> algorithm</a:t>
            </a:r>
          </a:p>
          <a:p>
            <a:pPr lvl="1"/>
            <a:r>
              <a:rPr lang="en-US" altLang="en-US" dirty="0">
                <a:latin typeface="Arial" charset="0"/>
                <a:cs typeface="Arial" charset="0"/>
              </a:rPr>
              <a:t>Go through the edges from least weight to greatest weight, adding an edge if it does not create a cycle</a:t>
            </a:r>
          </a:p>
          <a:p>
            <a:pPr lvl="1"/>
            <a:endParaRPr lang="en-US" altLang="zh-CN" dirty="0"/>
          </a:p>
          <a:p>
            <a:endParaRPr lang="zh-CN" altLang="en-US" dirty="0"/>
          </a:p>
        </p:txBody>
      </p:sp>
    </p:spTree>
    <p:extLst>
      <p:ext uri="{BB962C8B-B14F-4D97-AF65-F5344CB8AC3E}">
        <p14:creationId xmlns:p14="http://schemas.microsoft.com/office/powerpoint/2010/main" val="3103799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Minimum Spanning Trees</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Which spanning tree minimizes the weight?</a:t>
            </a:r>
          </a:p>
          <a:p>
            <a:pPr lvl="1"/>
            <a:r>
              <a:rPr lang="en-US" altLang="en-US" dirty="0">
                <a:latin typeface="Arial" charset="0"/>
                <a:cs typeface="Arial" charset="0"/>
              </a:rPr>
              <a:t>Such a tree is termed a </a:t>
            </a:r>
            <a:r>
              <a:rPr lang="en-US" altLang="en-US" i="1" dirty="0">
                <a:latin typeface="Arial" charset="0"/>
                <a:cs typeface="Arial" charset="0"/>
              </a:rPr>
              <a:t>minimum spanning tree</a:t>
            </a:r>
          </a:p>
          <a:p>
            <a:pPr>
              <a:buFont typeface="Arial" charset="0"/>
              <a:buNone/>
            </a:pPr>
            <a:endParaRPr lang="en-US" altLang="en-US" dirty="0">
              <a:latin typeface="Arial" charset="0"/>
              <a:cs typeface="Arial" charset="0"/>
            </a:endParaRPr>
          </a:p>
        </p:txBody>
      </p:sp>
      <p:grpSp>
        <p:nvGrpSpPr>
          <p:cNvPr id="5" name="Group 4"/>
          <p:cNvGrpSpPr/>
          <p:nvPr/>
        </p:nvGrpSpPr>
        <p:grpSpPr>
          <a:xfrm>
            <a:off x="1219200" y="3810000"/>
            <a:ext cx="1524000" cy="1524000"/>
            <a:chOff x="1219200" y="3810000"/>
            <a:chExt cx="1524000" cy="1524000"/>
          </a:xfrm>
        </p:grpSpPr>
        <p:sp>
          <p:nvSpPr>
            <p:cNvPr id="6" name="Oval 13"/>
            <p:cNvSpPr>
              <a:spLocks noChangeAspect="1" noChangeArrowheads="1"/>
            </p:cNvSpPr>
            <p:nvPr/>
          </p:nvSpPr>
          <p:spPr bwMode="auto">
            <a:xfrm>
              <a:off x="1901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7" name="Oval 14"/>
            <p:cNvSpPr>
              <a:spLocks noChangeAspect="1" noChangeArrowheads="1"/>
            </p:cNvSpPr>
            <p:nvPr/>
          </p:nvSpPr>
          <p:spPr bwMode="auto">
            <a:xfrm>
              <a:off x="1901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8" name="Oval 15"/>
            <p:cNvSpPr>
              <a:spLocks noChangeAspect="1" noChangeArrowheads="1"/>
            </p:cNvSpPr>
            <p:nvPr/>
          </p:nvSpPr>
          <p:spPr bwMode="auto">
            <a:xfrm>
              <a:off x="2587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9" name="Oval 16"/>
            <p:cNvSpPr>
              <a:spLocks noChangeAspect="1" noChangeArrowheads="1"/>
            </p:cNvSpPr>
            <p:nvPr/>
          </p:nvSpPr>
          <p:spPr bwMode="auto">
            <a:xfrm>
              <a:off x="1219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0" name="AutoShape 17"/>
            <p:cNvCxnSpPr>
              <a:cxnSpLocks noChangeShapeType="1"/>
              <a:stCxn id="6" idx="3"/>
              <a:endCxn id="9" idx="7"/>
            </p:cNvCxnSpPr>
            <p:nvPr/>
          </p:nvCxnSpPr>
          <p:spPr bwMode="auto">
            <a:xfrm flipH="1">
              <a:off x="1352550" y="3943350"/>
              <a:ext cx="571500"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8"/>
            <p:cNvCxnSpPr>
              <a:cxnSpLocks noChangeShapeType="1"/>
              <a:stCxn id="6" idx="5"/>
              <a:endCxn id="8" idx="1"/>
            </p:cNvCxnSpPr>
            <p:nvPr/>
          </p:nvCxnSpPr>
          <p:spPr bwMode="auto">
            <a:xfrm>
              <a:off x="2035175" y="3943350"/>
              <a:ext cx="574675"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9"/>
            <p:cNvCxnSpPr>
              <a:cxnSpLocks noChangeShapeType="1"/>
              <a:stCxn id="8" idx="3"/>
              <a:endCxn id="7" idx="7"/>
            </p:cNvCxnSpPr>
            <p:nvPr/>
          </p:nvCxnSpPr>
          <p:spPr bwMode="auto">
            <a:xfrm flipH="1">
              <a:off x="2035175" y="4629150"/>
              <a:ext cx="574675"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20"/>
            <p:cNvCxnSpPr>
              <a:cxnSpLocks noChangeShapeType="1"/>
              <a:stCxn id="7" idx="1"/>
              <a:endCxn id="9" idx="5"/>
            </p:cNvCxnSpPr>
            <p:nvPr/>
          </p:nvCxnSpPr>
          <p:spPr bwMode="auto">
            <a:xfrm flipH="1" flipV="1">
              <a:off x="1352550" y="4629150"/>
              <a:ext cx="571500"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1"/>
            <p:cNvCxnSpPr>
              <a:cxnSpLocks noChangeShapeType="1"/>
              <a:stCxn id="9" idx="6"/>
              <a:endCxn id="8" idx="2"/>
            </p:cNvCxnSpPr>
            <p:nvPr/>
          </p:nvCxnSpPr>
          <p:spPr bwMode="auto">
            <a:xfrm>
              <a:off x="1374775" y="4573588"/>
              <a:ext cx="121285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2"/>
            <p:cNvCxnSpPr>
              <a:cxnSpLocks noChangeShapeType="1"/>
              <a:stCxn id="6" idx="4"/>
              <a:endCxn id="7" idx="0"/>
            </p:cNvCxnSpPr>
            <p:nvPr/>
          </p:nvCxnSpPr>
          <p:spPr bwMode="auto">
            <a:xfrm>
              <a:off x="1979613" y="3965575"/>
              <a:ext cx="0" cy="1212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 Box 23"/>
            <p:cNvSpPr txBox="1">
              <a:spLocks noChangeArrowheads="1"/>
            </p:cNvSpPr>
            <p:nvPr/>
          </p:nvSpPr>
          <p:spPr bwMode="auto">
            <a:xfrm>
              <a:off x="13716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4</a:t>
              </a:r>
            </a:p>
          </p:txBody>
        </p:sp>
        <p:sp>
          <p:nvSpPr>
            <p:cNvPr id="17" name="Text Box 24"/>
            <p:cNvSpPr txBox="1">
              <a:spLocks noChangeArrowheads="1"/>
            </p:cNvSpPr>
            <p:nvPr/>
          </p:nvSpPr>
          <p:spPr bwMode="auto">
            <a:xfrm>
              <a:off x="22860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7</a:t>
              </a:r>
            </a:p>
          </p:txBody>
        </p:sp>
        <p:sp>
          <p:nvSpPr>
            <p:cNvPr id="18" name="Text Box 25"/>
            <p:cNvSpPr txBox="1">
              <a:spLocks noChangeArrowheads="1"/>
            </p:cNvSpPr>
            <p:nvPr/>
          </p:nvSpPr>
          <p:spPr bwMode="auto">
            <a:xfrm>
              <a:off x="13716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1</a:t>
              </a:r>
            </a:p>
          </p:txBody>
        </p:sp>
        <p:sp>
          <p:nvSpPr>
            <p:cNvPr id="19" name="Text Box 26"/>
            <p:cNvSpPr txBox="1">
              <a:spLocks noChangeArrowheads="1"/>
            </p:cNvSpPr>
            <p:nvPr/>
          </p:nvSpPr>
          <p:spPr bwMode="auto">
            <a:xfrm>
              <a:off x="22860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dirty="0">
                  <a:ea typeface="宋体" panose="02010600030101010101" pitchFamily="2" charset="-122"/>
                </a:rPr>
                <a:t>5</a:t>
              </a:r>
            </a:p>
          </p:txBody>
        </p:sp>
        <p:sp>
          <p:nvSpPr>
            <p:cNvPr id="20" name="Text Box 27"/>
            <p:cNvSpPr txBox="1">
              <a:spLocks noChangeArrowheads="1"/>
            </p:cNvSpPr>
            <p:nvPr/>
          </p:nvSpPr>
          <p:spPr bwMode="auto">
            <a:xfrm>
              <a:off x="1600200" y="4267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9</a:t>
              </a:r>
            </a:p>
          </p:txBody>
        </p:sp>
        <p:sp>
          <p:nvSpPr>
            <p:cNvPr id="21" name="Text Box 28"/>
            <p:cNvSpPr txBox="1">
              <a:spLocks noChangeArrowheads="1"/>
            </p:cNvSpPr>
            <p:nvPr/>
          </p:nvSpPr>
          <p:spPr bwMode="auto">
            <a:xfrm>
              <a:off x="1752600" y="4648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2</a:t>
              </a:r>
            </a:p>
          </p:txBody>
        </p:sp>
      </p:grpSp>
      <p:grpSp>
        <p:nvGrpSpPr>
          <p:cNvPr id="22" name="Group 21"/>
          <p:cNvGrpSpPr/>
          <p:nvPr/>
        </p:nvGrpSpPr>
        <p:grpSpPr>
          <a:xfrm>
            <a:off x="3124200" y="3810000"/>
            <a:ext cx="1524000" cy="1524000"/>
            <a:chOff x="3124200" y="3810000"/>
            <a:chExt cx="1524000" cy="1524000"/>
          </a:xfrm>
        </p:grpSpPr>
        <p:cxnSp>
          <p:nvCxnSpPr>
            <p:cNvPr id="23" name="AutoShape 3"/>
            <p:cNvCxnSpPr>
              <a:cxnSpLocks noChangeShapeType="1"/>
              <a:stCxn id="26" idx="5"/>
              <a:endCxn id="28" idx="1"/>
            </p:cNvCxnSpPr>
            <p:nvPr/>
          </p:nvCxnSpPr>
          <p:spPr bwMode="auto">
            <a:xfrm>
              <a:off x="3940175"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4"/>
            <p:cNvCxnSpPr>
              <a:cxnSpLocks noChangeShapeType="1"/>
              <a:stCxn id="27" idx="1"/>
              <a:endCxn id="29" idx="5"/>
            </p:cNvCxnSpPr>
            <p:nvPr/>
          </p:nvCxnSpPr>
          <p:spPr bwMode="auto">
            <a:xfrm flipH="1" flipV="1">
              <a:off x="3257550" y="4629150"/>
              <a:ext cx="571500" cy="57150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5"/>
            <p:cNvCxnSpPr>
              <a:cxnSpLocks noChangeShapeType="1"/>
              <a:stCxn id="29" idx="6"/>
              <a:endCxn id="28" idx="2"/>
            </p:cNvCxnSpPr>
            <p:nvPr/>
          </p:nvCxnSpPr>
          <p:spPr bwMode="auto">
            <a:xfrm>
              <a:off x="3279775"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Oval 29"/>
            <p:cNvSpPr>
              <a:spLocks noChangeAspect="1" noChangeArrowheads="1"/>
            </p:cNvSpPr>
            <p:nvPr/>
          </p:nvSpPr>
          <p:spPr bwMode="auto">
            <a:xfrm>
              <a:off x="3806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7" name="Oval 30"/>
            <p:cNvSpPr>
              <a:spLocks noChangeAspect="1" noChangeArrowheads="1"/>
            </p:cNvSpPr>
            <p:nvPr/>
          </p:nvSpPr>
          <p:spPr bwMode="auto">
            <a:xfrm>
              <a:off x="3806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8" name="Oval 31"/>
            <p:cNvSpPr>
              <a:spLocks noChangeAspect="1" noChangeArrowheads="1"/>
            </p:cNvSpPr>
            <p:nvPr/>
          </p:nvSpPr>
          <p:spPr bwMode="auto">
            <a:xfrm>
              <a:off x="4492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9" name="Oval 32"/>
            <p:cNvSpPr>
              <a:spLocks noChangeAspect="1" noChangeArrowheads="1"/>
            </p:cNvSpPr>
            <p:nvPr/>
          </p:nvSpPr>
          <p:spPr bwMode="auto">
            <a:xfrm>
              <a:off x="3124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30" name="AutoShape 33"/>
            <p:cNvCxnSpPr>
              <a:cxnSpLocks noChangeShapeType="1"/>
              <a:stCxn id="26" idx="3"/>
              <a:endCxn id="29" idx="7"/>
            </p:cNvCxnSpPr>
            <p:nvPr/>
          </p:nvCxnSpPr>
          <p:spPr bwMode="auto">
            <a:xfrm flipH="1">
              <a:off x="3257550" y="3943350"/>
              <a:ext cx="571500"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34"/>
            <p:cNvCxnSpPr>
              <a:cxnSpLocks noChangeShapeType="1"/>
              <a:stCxn id="28" idx="3"/>
              <a:endCxn id="27" idx="7"/>
            </p:cNvCxnSpPr>
            <p:nvPr/>
          </p:nvCxnSpPr>
          <p:spPr bwMode="auto">
            <a:xfrm flipH="1">
              <a:off x="3940175"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35"/>
            <p:cNvCxnSpPr>
              <a:cxnSpLocks noChangeShapeType="1"/>
              <a:stCxn id="26" idx="4"/>
              <a:endCxn id="27" idx="0"/>
            </p:cNvCxnSpPr>
            <p:nvPr/>
          </p:nvCxnSpPr>
          <p:spPr bwMode="auto">
            <a:xfrm>
              <a:off x="3884613"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Group 32"/>
          <p:cNvGrpSpPr/>
          <p:nvPr/>
        </p:nvGrpSpPr>
        <p:grpSpPr>
          <a:xfrm>
            <a:off x="4956175" y="3810000"/>
            <a:ext cx="1524000" cy="1524000"/>
            <a:chOff x="4956175" y="3810000"/>
            <a:chExt cx="1524000" cy="1524000"/>
          </a:xfrm>
        </p:grpSpPr>
        <p:cxnSp>
          <p:nvCxnSpPr>
            <p:cNvPr id="34" name="AutoShape 6"/>
            <p:cNvCxnSpPr>
              <a:cxnSpLocks noChangeShapeType="1"/>
              <a:stCxn id="37" idx="5"/>
              <a:endCxn id="39" idx="1"/>
            </p:cNvCxnSpPr>
            <p:nvPr/>
          </p:nvCxnSpPr>
          <p:spPr bwMode="auto">
            <a:xfrm>
              <a:off x="5772150"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7"/>
            <p:cNvCxnSpPr>
              <a:cxnSpLocks noChangeShapeType="1"/>
              <a:stCxn id="39" idx="3"/>
              <a:endCxn id="38" idx="7"/>
            </p:cNvCxnSpPr>
            <p:nvPr/>
          </p:nvCxnSpPr>
          <p:spPr bwMode="auto">
            <a:xfrm flipH="1">
              <a:off x="57721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8"/>
            <p:cNvCxnSpPr>
              <a:cxnSpLocks noChangeShapeType="1"/>
              <a:stCxn id="37" idx="4"/>
              <a:endCxn id="38" idx="0"/>
            </p:cNvCxnSpPr>
            <p:nvPr/>
          </p:nvCxnSpPr>
          <p:spPr bwMode="auto">
            <a:xfrm>
              <a:off x="5716588"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Oval 36"/>
            <p:cNvSpPr>
              <a:spLocks noChangeAspect="1" noChangeArrowheads="1"/>
            </p:cNvSpPr>
            <p:nvPr/>
          </p:nvSpPr>
          <p:spPr bwMode="auto">
            <a:xfrm>
              <a:off x="56388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38" name="Oval 37"/>
            <p:cNvSpPr>
              <a:spLocks noChangeAspect="1" noChangeArrowheads="1"/>
            </p:cNvSpPr>
            <p:nvPr/>
          </p:nvSpPr>
          <p:spPr bwMode="auto">
            <a:xfrm>
              <a:off x="56388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39" name="Oval 38"/>
            <p:cNvSpPr>
              <a:spLocks noChangeAspect="1" noChangeArrowheads="1"/>
            </p:cNvSpPr>
            <p:nvPr/>
          </p:nvSpPr>
          <p:spPr bwMode="auto">
            <a:xfrm>
              <a:off x="63246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40" name="Oval 39"/>
            <p:cNvSpPr>
              <a:spLocks noChangeAspect="1" noChangeArrowheads="1"/>
            </p:cNvSpPr>
            <p:nvPr/>
          </p:nvSpPr>
          <p:spPr bwMode="auto">
            <a:xfrm>
              <a:off x="49561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41" name="AutoShape 40"/>
            <p:cNvCxnSpPr>
              <a:cxnSpLocks noChangeShapeType="1"/>
              <a:stCxn id="37" idx="3"/>
              <a:endCxn id="40" idx="7"/>
            </p:cNvCxnSpPr>
            <p:nvPr/>
          </p:nvCxnSpPr>
          <p:spPr bwMode="auto">
            <a:xfrm flipH="1">
              <a:off x="50895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AutoShape 41"/>
            <p:cNvCxnSpPr>
              <a:cxnSpLocks noChangeShapeType="1"/>
              <a:stCxn id="38" idx="1"/>
              <a:endCxn id="40" idx="5"/>
            </p:cNvCxnSpPr>
            <p:nvPr/>
          </p:nvCxnSpPr>
          <p:spPr bwMode="auto">
            <a:xfrm flipH="1" flipV="1">
              <a:off x="50895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AutoShape 42"/>
            <p:cNvCxnSpPr>
              <a:cxnSpLocks noChangeShapeType="1"/>
              <a:stCxn id="40" idx="6"/>
              <a:endCxn id="39" idx="2"/>
            </p:cNvCxnSpPr>
            <p:nvPr/>
          </p:nvCxnSpPr>
          <p:spPr bwMode="auto">
            <a:xfrm>
              <a:off x="51117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4" name="Group 43"/>
          <p:cNvGrpSpPr/>
          <p:nvPr/>
        </p:nvGrpSpPr>
        <p:grpSpPr>
          <a:xfrm>
            <a:off x="6784975" y="3810000"/>
            <a:ext cx="1524000" cy="1524000"/>
            <a:chOff x="6784975" y="3810000"/>
            <a:chExt cx="1524000" cy="1524000"/>
          </a:xfrm>
        </p:grpSpPr>
        <p:cxnSp>
          <p:nvCxnSpPr>
            <p:cNvPr id="45" name="AutoShape 9"/>
            <p:cNvCxnSpPr>
              <a:cxnSpLocks noChangeShapeType="1"/>
              <a:stCxn id="48" idx="3"/>
              <a:endCxn id="51" idx="7"/>
            </p:cNvCxnSpPr>
            <p:nvPr/>
          </p:nvCxnSpPr>
          <p:spPr bwMode="auto">
            <a:xfrm flipH="1">
              <a:off x="69183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AutoShape 10"/>
            <p:cNvCxnSpPr>
              <a:cxnSpLocks noChangeShapeType="1"/>
              <a:stCxn id="51" idx="6"/>
              <a:endCxn id="50" idx="2"/>
            </p:cNvCxnSpPr>
            <p:nvPr/>
          </p:nvCxnSpPr>
          <p:spPr bwMode="auto">
            <a:xfrm>
              <a:off x="69405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AutoShape 11"/>
            <p:cNvCxnSpPr>
              <a:cxnSpLocks noChangeShapeType="1"/>
              <a:stCxn id="48" idx="4"/>
              <a:endCxn id="49" idx="0"/>
            </p:cNvCxnSpPr>
            <p:nvPr/>
          </p:nvCxnSpPr>
          <p:spPr bwMode="auto">
            <a:xfrm>
              <a:off x="7545388" y="3965575"/>
              <a:ext cx="0" cy="121285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Oval 43"/>
            <p:cNvSpPr>
              <a:spLocks noChangeAspect="1" noChangeArrowheads="1"/>
            </p:cNvSpPr>
            <p:nvPr/>
          </p:nvSpPr>
          <p:spPr bwMode="auto">
            <a:xfrm>
              <a:off x="74676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49" name="Oval 44"/>
            <p:cNvSpPr>
              <a:spLocks noChangeAspect="1" noChangeArrowheads="1"/>
            </p:cNvSpPr>
            <p:nvPr/>
          </p:nvSpPr>
          <p:spPr bwMode="auto">
            <a:xfrm>
              <a:off x="74676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50" name="Oval 45"/>
            <p:cNvSpPr>
              <a:spLocks noChangeAspect="1" noChangeArrowheads="1"/>
            </p:cNvSpPr>
            <p:nvPr/>
          </p:nvSpPr>
          <p:spPr bwMode="auto">
            <a:xfrm>
              <a:off x="81534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51" name="Oval 46"/>
            <p:cNvSpPr>
              <a:spLocks noChangeAspect="1" noChangeArrowheads="1"/>
            </p:cNvSpPr>
            <p:nvPr/>
          </p:nvSpPr>
          <p:spPr bwMode="auto">
            <a:xfrm>
              <a:off x="67849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52" name="AutoShape 47"/>
            <p:cNvCxnSpPr>
              <a:cxnSpLocks noChangeShapeType="1"/>
              <a:stCxn id="48" idx="5"/>
              <a:endCxn id="50" idx="1"/>
            </p:cNvCxnSpPr>
            <p:nvPr/>
          </p:nvCxnSpPr>
          <p:spPr bwMode="auto">
            <a:xfrm>
              <a:off x="7600950" y="3943350"/>
              <a:ext cx="574675"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48"/>
            <p:cNvCxnSpPr>
              <a:cxnSpLocks noChangeShapeType="1"/>
              <a:stCxn id="50" idx="3"/>
              <a:endCxn id="49" idx="7"/>
            </p:cNvCxnSpPr>
            <p:nvPr/>
          </p:nvCxnSpPr>
          <p:spPr bwMode="auto">
            <a:xfrm flipH="1">
              <a:off x="76009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49"/>
            <p:cNvCxnSpPr>
              <a:cxnSpLocks noChangeShapeType="1"/>
              <a:stCxn id="49" idx="1"/>
              <a:endCxn id="51" idx="5"/>
            </p:cNvCxnSpPr>
            <p:nvPr/>
          </p:nvCxnSpPr>
          <p:spPr bwMode="auto">
            <a:xfrm flipH="1" flipV="1">
              <a:off x="69183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5" name="TextBox 54"/>
          <p:cNvSpPr txBox="1"/>
          <p:nvPr/>
        </p:nvSpPr>
        <p:spPr>
          <a:xfrm>
            <a:off x="3672598" y="3201987"/>
            <a:ext cx="424027" cy="369332"/>
          </a:xfrm>
          <a:prstGeom prst="rect">
            <a:avLst/>
          </a:prstGeom>
          <a:noFill/>
        </p:spPr>
        <p:txBody>
          <a:bodyPr wrap="none" rtlCol="0">
            <a:spAutoFit/>
          </a:bodyPr>
          <a:lstStyle/>
          <a:p>
            <a:r>
              <a:rPr lang="en-US" altLang="zh-CN" dirty="0"/>
              <a:t>11</a:t>
            </a:r>
            <a:endParaRPr lang="zh-CN" altLang="en-US" dirty="0"/>
          </a:p>
        </p:txBody>
      </p:sp>
      <p:sp>
        <p:nvSpPr>
          <p:cNvPr id="56" name="TextBox 55"/>
          <p:cNvSpPr txBox="1"/>
          <p:nvPr/>
        </p:nvSpPr>
        <p:spPr>
          <a:xfrm>
            <a:off x="5555238" y="3201987"/>
            <a:ext cx="312906" cy="369332"/>
          </a:xfrm>
          <a:prstGeom prst="rect">
            <a:avLst/>
          </a:prstGeom>
          <a:noFill/>
        </p:spPr>
        <p:txBody>
          <a:bodyPr wrap="none" rtlCol="0">
            <a:spAutoFit/>
          </a:bodyPr>
          <a:lstStyle/>
          <a:p>
            <a:r>
              <a:rPr lang="en-US" altLang="zh-CN" dirty="0"/>
              <a:t>8</a:t>
            </a:r>
            <a:endParaRPr lang="zh-CN" altLang="en-US" dirty="0"/>
          </a:p>
        </p:txBody>
      </p:sp>
      <p:sp>
        <p:nvSpPr>
          <p:cNvPr id="57" name="TextBox 56"/>
          <p:cNvSpPr txBox="1"/>
          <p:nvPr/>
        </p:nvSpPr>
        <p:spPr>
          <a:xfrm>
            <a:off x="7326710" y="3201987"/>
            <a:ext cx="441146" cy="369332"/>
          </a:xfrm>
          <a:prstGeom prst="rect">
            <a:avLst/>
          </a:prstGeom>
          <a:noFill/>
        </p:spPr>
        <p:txBody>
          <a:bodyPr wrap="none" rtlCol="0">
            <a:spAutoFit/>
          </a:bodyPr>
          <a:lstStyle/>
          <a:p>
            <a:r>
              <a:rPr lang="en-US" altLang="zh-CN" dirty="0"/>
              <a:t>13</a:t>
            </a:r>
            <a:endParaRPr lang="zh-CN" altLang="en-US" dirty="0"/>
          </a:p>
        </p:txBody>
      </p:sp>
      <p:sp>
        <p:nvSpPr>
          <p:cNvPr id="2" name="Down Arrow 1"/>
          <p:cNvSpPr/>
          <p:nvPr/>
        </p:nvSpPr>
        <p:spPr>
          <a:xfrm rot="10800000">
            <a:off x="5475859" y="5574774"/>
            <a:ext cx="484632" cy="4614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586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1" name="Picture 7" descr="A graph of fifteen nodes.  Eight of those nodes are connected forming a first connected sub-component, five others are connected forming a second connected sub-component, and the two remaining vertices are connected.  The actual connections are not that relevant as long as there is a path from one vertex to any other vertex within one connected sub-component." title="A disconnected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924944"/>
            <a:ext cx="3788395" cy="26710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Spanning forests</a:t>
            </a:r>
          </a:p>
        </p:txBody>
      </p:sp>
      <p:sp>
        <p:nvSpPr>
          <p:cNvPr id="3" name="Content Placeholder 2"/>
          <p:cNvSpPr>
            <a:spLocks noGrp="1"/>
          </p:cNvSpPr>
          <p:nvPr>
            <p:ph idx="1"/>
          </p:nvPr>
        </p:nvSpPr>
        <p:spPr>
          <a:xfrm>
            <a:off x="457200" y="1600200"/>
            <a:ext cx="8229600" cy="4925144"/>
          </a:xfrm>
        </p:spPr>
        <p:txBody>
          <a:bodyPr>
            <a:normAutofit/>
          </a:bodyPr>
          <a:lstStyle/>
          <a:p>
            <a:pPr marL="357188" indent="-357188">
              <a:buNone/>
            </a:pPr>
            <a:r>
              <a:rPr lang="en-CA" dirty="0"/>
              <a:t>	Suppose that a graph is composed of </a:t>
            </a:r>
            <a:r>
              <a:rPr lang="en-CA" i="1" dirty="0">
                <a:latin typeface="Times New Roman" panose="02020603050405020304" pitchFamily="18" charset="0"/>
                <a:cs typeface="Times New Roman" panose="02020603050405020304" pitchFamily="18" charset="0"/>
              </a:rPr>
              <a:t>N</a:t>
            </a:r>
            <a:r>
              <a:rPr lang="en-CA" dirty="0"/>
              <a:t> connected vertex-induced sub-graphs</a:t>
            </a:r>
          </a:p>
          <a:p>
            <a:pPr lvl="1"/>
            <a:r>
              <a:rPr lang="en-CA" dirty="0"/>
              <a:t>In this case, we may define a </a:t>
            </a:r>
            <a:r>
              <a:rPr lang="en-CA" i="1" dirty="0"/>
              <a:t>spanning forest</a:t>
            </a:r>
            <a:r>
              <a:rPr lang="en-CA" dirty="0"/>
              <a:t> as a collection of </a:t>
            </a:r>
            <a:r>
              <a:rPr lang="en-CA" i="1" dirty="0">
                <a:latin typeface="Times New Roman" panose="02020603050405020304" pitchFamily="18" charset="0"/>
                <a:cs typeface="Times New Roman" panose="02020603050405020304" pitchFamily="18" charset="0"/>
              </a:rPr>
              <a:t>N </a:t>
            </a:r>
            <a:r>
              <a:rPr lang="en-CA" dirty="0"/>
              <a:t>spanning trees, one for each connected vertex-induced sub-graph</a:t>
            </a:r>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lvl="1"/>
            <a:endParaRPr lang="en-CA" dirty="0"/>
          </a:p>
          <a:p>
            <a:pPr lvl="1"/>
            <a:endParaRPr lang="en-CA" dirty="0"/>
          </a:p>
          <a:p>
            <a:pPr lvl="1"/>
            <a:r>
              <a:rPr lang="en-CA" dirty="0"/>
              <a:t>A </a:t>
            </a:r>
            <a:r>
              <a:rPr lang="en-CA" i="1" dirty="0"/>
              <a:t>minimum spanning forest </a:t>
            </a:r>
            <a:r>
              <a:rPr lang="en-CA" dirty="0"/>
              <a:t>is therefore a collection of </a:t>
            </a:r>
            <a:r>
              <a:rPr lang="en-CA" i="1" dirty="0">
                <a:latin typeface="Times New Roman" panose="02020603050405020304" pitchFamily="18" charset="0"/>
                <a:cs typeface="Times New Roman" panose="02020603050405020304" pitchFamily="18" charset="0"/>
              </a:rPr>
              <a:t>N</a:t>
            </a:r>
            <a:r>
              <a:rPr lang="en-CA" dirty="0"/>
              <a:t> minimum spanning trees, one for each connected vertex-induced sub-graph</a:t>
            </a:r>
          </a:p>
        </p:txBody>
      </p:sp>
      <p:pic>
        <p:nvPicPr>
          <p:cNvPr id="1030" name="Picture 6" descr="A graph sub-divided into three connected sub-components.  In each of the sub-components, a spanning tree is highlighted.  Together, the three spanning trees create a spanning forest." title="A spanning fores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27784" y="2925214"/>
            <a:ext cx="3788395" cy="2670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70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a:latin typeface="Arial" charset="0"/>
                <a:cs typeface="Arial" charset="0"/>
              </a:rPr>
              <a:t>Unweighted graphs</a:t>
            </a:r>
          </a:p>
        </p:txBody>
      </p:sp>
      <p:sp>
        <p:nvSpPr>
          <p:cNvPr id="2048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Observation</a:t>
            </a:r>
          </a:p>
          <a:p>
            <a:pPr lvl="1"/>
            <a:r>
              <a:rPr lang="en-US" altLang="en-US" dirty="0">
                <a:latin typeface="Arial" charset="0"/>
                <a:cs typeface="Arial" charset="0"/>
              </a:rPr>
              <a:t>In an unweighted graph, we nominally give each edge a weight of 1</a:t>
            </a:r>
          </a:p>
          <a:p>
            <a:pPr lvl="1"/>
            <a:r>
              <a:rPr lang="en-US" altLang="en-US" dirty="0">
                <a:latin typeface="Arial" charset="0"/>
                <a:cs typeface="Arial" charset="0"/>
              </a:rPr>
              <a:t>Consequently, all minimum spanning trees have weight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1</a:t>
            </a:r>
          </a:p>
        </p:txBody>
      </p:sp>
    </p:spTree>
    <p:extLst>
      <p:ext uri="{BB962C8B-B14F-4D97-AF65-F5344CB8AC3E}">
        <p14:creationId xmlns:p14="http://schemas.microsoft.com/office/powerpoint/2010/main" val="4280010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937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Consider supplying power to</a:t>
            </a:r>
          </a:p>
          <a:p>
            <a:pPr lvl="1"/>
            <a:r>
              <a:rPr lang="en-US" altLang="en-US" dirty="0">
                <a:latin typeface="Arial" charset="0"/>
                <a:cs typeface="Arial" charset="0"/>
              </a:rPr>
              <a:t>All circuit elements on a board</a:t>
            </a:r>
          </a:p>
          <a:p>
            <a:pPr lvl="1"/>
            <a:r>
              <a:rPr lang="en-US" altLang="en-US" dirty="0">
                <a:latin typeface="Arial" charset="0"/>
                <a:cs typeface="Arial" charset="0"/>
              </a:rPr>
              <a:t>A number of loads within a building</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minimum spanning tree will give the lowest-cost solution</a:t>
            </a:r>
          </a:p>
        </p:txBody>
      </p:sp>
      <p:pic>
        <p:nvPicPr>
          <p:cNvPr id="229381" name="Picture 5" descr="c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860800"/>
            <a:ext cx="4551363"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3" name="Text Box 7"/>
          <p:cNvSpPr txBox="1">
            <a:spLocks noChangeArrowheads="1"/>
          </p:cNvSpPr>
          <p:nvPr/>
        </p:nvSpPr>
        <p:spPr bwMode="auto">
          <a:xfrm>
            <a:off x="2543175" y="5975350"/>
            <a:ext cx="225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www.commedore.ca</a:t>
            </a:r>
          </a:p>
        </p:txBody>
      </p:sp>
      <p:sp>
        <p:nvSpPr>
          <p:cNvPr id="229384" name="Text Box 8"/>
          <p:cNvSpPr txBox="1">
            <a:spLocks noChangeArrowheads="1"/>
          </p:cNvSpPr>
          <p:nvPr/>
        </p:nvSpPr>
        <p:spPr bwMode="auto">
          <a:xfrm>
            <a:off x="7023100" y="5589588"/>
            <a:ext cx="179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www.kpmb.com</a:t>
            </a:r>
          </a:p>
        </p:txBody>
      </p:sp>
      <p:pic>
        <p:nvPicPr>
          <p:cNvPr id="22938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3860800"/>
            <a:ext cx="36528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138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937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93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93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937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93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938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93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3" grpId="0"/>
      <p:bldP spid="22938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9379" name="Rectangle 3"/>
          <p:cNvSpPr>
            <a:spLocks noGrp="1" noChangeArrowheads="1"/>
          </p:cNvSpPr>
          <p:nvPr>
            <p:ph type="body" idx="1"/>
          </p:nvPr>
        </p:nvSpPr>
        <p:spPr/>
        <p:txBody>
          <a:bodyPr/>
          <a:lstStyle/>
          <a:p>
            <a:pPr>
              <a:buNone/>
            </a:pPr>
            <a:r>
              <a:rPr lang="en-US" altLang="en-US" dirty="0">
                <a:latin typeface="Arial" charset="0"/>
                <a:cs typeface="Arial" charset="0"/>
              </a:rPr>
              <a:t>	The first application of a minimum spanning tree algorithm was by the Czech mathematician </a:t>
            </a:r>
            <a:r>
              <a:rPr lang="en-CA" dirty="0" err="1"/>
              <a:t>Otakar</a:t>
            </a:r>
            <a:r>
              <a:rPr lang="en-CA" dirty="0"/>
              <a:t> </a:t>
            </a:r>
            <a:r>
              <a:rPr lang="en-CA" dirty="0" err="1"/>
              <a:t>Borůvka</a:t>
            </a:r>
            <a:r>
              <a:rPr lang="en-CA" dirty="0"/>
              <a:t> who designed electricity grid in Moravia in 1926</a:t>
            </a:r>
            <a:endParaRPr lang="en-US" altLang="en-US" dirty="0">
              <a:latin typeface="Arial" charset="0"/>
              <a:cs typeface="Arial" charset="0"/>
            </a:endParaRPr>
          </a:p>
        </p:txBody>
      </p:sp>
      <p:pic>
        <p:nvPicPr>
          <p:cNvPr id="120834" name="Picture 2" descr="File:Moravia in EU.png"/>
          <p:cNvPicPr>
            <a:picLocks noChangeAspect="1" noChangeArrowheads="1"/>
          </p:cNvPicPr>
          <p:nvPr/>
        </p:nvPicPr>
        <p:blipFill rotWithShape="1">
          <a:blip r:embed="rId3">
            <a:extLst>
              <a:ext uri="{28A0092B-C50C-407E-A947-70E740481C1C}">
                <a14:useLocalDpi xmlns:a14="http://schemas.microsoft.com/office/drawing/2010/main" val="0"/>
              </a:ext>
            </a:extLst>
          </a:blip>
          <a:srcRect l="28081" t="10427" r="10480" b="18307"/>
          <a:stretch/>
        </p:blipFill>
        <p:spPr bwMode="auto">
          <a:xfrm>
            <a:off x="4644008" y="2896957"/>
            <a:ext cx="3489861" cy="329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026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5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Consider attempting to find the best means of connecting a number of houses</a:t>
            </a:r>
          </a:p>
          <a:p>
            <a:pPr lvl="1"/>
            <a:r>
              <a:rPr lang="en-US" altLang="en-US" dirty="0">
                <a:latin typeface="Arial" charset="0"/>
                <a:cs typeface="Arial" charset="0"/>
              </a:rPr>
              <a:t>Minimize the length</a:t>
            </a:r>
            <a:br>
              <a:rPr lang="en-US" altLang="en-US" dirty="0">
                <a:latin typeface="Arial" charset="0"/>
                <a:cs typeface="Arial" charset="0"/>
              </a:rPr>
            </a:br>
            <a:r>
              <a:rPr lang="en-US" altLang="en-US" dirty="0">
                <a:latin typeface="Arial" charset="0"/>
                <a:cs typeface="Arial" charset="0"/>
              </a:rPr>
              <a:t>of transmission lines</a:t>
            </a:r>
          </a:p>
        </p:txBody>
      </p:sp>
      <p:pic>
        <p:nvPicPr>
          <p:cNvPr id="22532" name="Picture 4" descr="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565400"/>
            <a:ext cx="433705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8650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w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565400"/>
            <a:ext cx="433705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355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 minimum spanning tree will provide the optimal solution</a:t>
            </a:r>
          </a:p>
        </p:txBody>
      </p:sp>
    </p:spTree>
    <p:extLst>
      <p:ext uri="{BB962C8B-B14F-4D97-AF65-F5344CB8AC3E}">
        <p14:creationId xmlns:p14="http://schemas.microsoft.com/office/powerpoint/2010/main" val="2436838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3194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Consider an </a:t>
            </a:r>
            <a:r>
              <a:rPr lang="en-US" altLang="en-US" i="1">
                <a:latin typeface="Arial" charset="0"/>
                <a:cs typeface="Arial" charset="0"/>
              </a:rPr>
              <a:t>ad hoc</a:t>
            </a:r>
            <a:r>
              <a:rPr lang="en-US" altLang="en-US">
                <a:latin typeface="Arial" charset="0"/>
                <a:cs typeface="Arial" charset="0"/>
              </a:rPr>
              <a:t> wireless network</a:t>
            </a:r>
          </a:p>
          <a:p>
            <a:pPr lvl="1"/>
            <a:r>
              <a:rPr lang="en-US" altLang="en-US">
                <a:latin typeface="Arial" charset="0"/>
                <a:cs typeface="Arial" charset="0"/>
              </a:rPr>
              <a:t>Any two terminals can connect with any others</a:t>
            </a:r>
          </a:p>
          <a:p>
            <a:pPr>
              <a:buFont typeface="Arial" charset="0"/>
              <a:buNone/>
            </a:pPr>
            <a:r>
              <a:rPr lang="en-US" altLang="en-US">
                <a:latin typeface="Arial" charset="0"/>
                <a:cs typeface="Arial" charset="0"/>
              </a:rPr>
              <a:t>	</a:t>
            </a:r>
          </a:p>
          <a:p>
            <a:pPr>
              <a:buFont typeface="Arial" charset="0"/>
              <a:buNone/>
            </a:pPr>
            <a:r>
              <a:rPr lang="en-US" altLang="en-US">
                <a:latin typeface="Arial" charset="0"/>
                <a:cs typeface="Arial" charset="0"/>
              </a:rPr>
              <a:t>Problem:</a:t>
            </a:r>
          </a:p>
          <a:p>
            <a:pPr lvl="1"/>
            <a:r>
              <a:rPr lang="en-US" altLang="en-US">
                <a:latin typeface="Arial" charset="0"/>
                <a:cs typeface="Arial" charset="0"/>
              </a:rPr>
              <a:t>Errors in transmission increase with transmission length</a:t>
            </a:r>
          </a:p>
          <a:p>
            <a:pPr lvl="1"/>
            <a:r>
              <a:rPr lang="en-US" altLang="en-US">
                <a:latin typeface="Arial" charset="0"/>
                <a:cs typeface="Arial" charset="0"/>
              </a:rPr>
              <a:t>Can we find clusters of terminals which can communicate safely?</a:t>
            </a:r>
          </a:p>
        </p:txBody>
      </p:sp>
      <p:pic>
        <p:nvPicPr>
          <p:cNvPr id="24580" name="Picture 8" descr="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6540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949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949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9491">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this topic, we will</a:t>
            </a:r>
          </a:p>
          <a:p>
            <a:pPr lvl="1"/>
            <a:r>
              <a:rPr lang="en-US" altLang="en-US" dirty="0">
                <a:latin typeface="Arial" charset="0"/>
                <a:cs typeface="Arial" charset="0"/>
              </a:rPr>
              <a:t>Define a spanning tree</a:t>
            </a:r>
          </a:p>
          <a:p>
            <a:pPr lvl="1"/>
            <a:r>
              <a:rPr lang="en-US" altLang="en-US" dirty="0">
                <a:latin typeface="Arial" charset="0"/>
                <a:cs typeface="Arial" charset="0"/>
              </a:rPr>
              <a:t>Define the weight of a spanning tree in a weighted graph</a:t>
            </a:r>
          </a:p>
          <a:p>
            <a:pPr lvl="1"/>
            <a:r>
              <a:rPr lang="en-US" altLang="en-US" dirty="0">
                <a:latin typeface="Arial" charset="0"/>
                <a:cs typeface="Arial" charset="0"/>
              </a:rPr>
              <a:t>Define a minimum spanning tree</a:t>
            </a:r>
          </a:p>
          <a:p>
            <a:pPr lvl="1"/>
            <a:r>
              <a:rPr lang="en-US" altLang="en-US" dirty="0">
                <a:latin typeface="Arial" charset="0"/>
                <a:cs typeface="Arial" charset="0"/>
              </a:rPr>
              <a:t>Consider applications</a:t>
            </a:r>
          </a:p>
          <a:p>
            <a:pPr lvl="1"/>
            <a:r>
              <a:rPr lang="en-US" altLang="en-US" dirty="0">
                <a:latin typeface="Arial" charset="0"/>
                <a:cs typeface="Arial" charset="0"/>
              </a:rPr>
              <a:t>List possible algorithms</a:t>
            </a:r>
          </a:p>
        </p:txBody>
      </p:sp>
    </p:spTree>
    <p:extLst>
      <p:ext uri="{BB962C8B-B14F-4D97-AF65-F5344CB8AC3E}">
        <p14:creationId xmlns:p14="http://schemas.microsoft.com/office/powerpoint/2010/main" val="2254664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5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Find a minimum spanning tree</a:t>
            </a:r>
          </a:p>
        </p:txBody>
      </p:sp>
      <p:pic>
        <p:nvPicPr>
          <p:cNvPr id="25604" name="Picture 7" descr="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8954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66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Remove connections which are too long</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This </a:t>
            </a:r>
            <a:r>
              <a:rPr lang="en-US" altLang="en-US" i="1">
                <a:latin typeface="Arial" charset="0"/>
                <a:cs typeface="Arial" charset="0"/>
              </a:rPr>
              <a:t>clusters </a:t>
            </a:r>
            <a:r>
              <a:rPr lang="en-US" altLang="en-US">
                <a:latin typeface="Arial" charset="0"/>
                <a:cs typeface="Arial" charset="0"/>
              </a:rPr>
              <a:t>terminals into smaller and more manageable sub-networks</a:t>
            </a:r>
          </a:p>
        </p:txBody>
      </p:sp>
      <p:pic>
        <p:nvPicPr>
          <p:cNvPr id="26628" name="Picture 16" descr="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Oval 17"/>
          <p:cNvSpPr>
            <a:spLocks noChangeArrowheads="1"/>
          </p:cNvSpPr>
          <p:nvPr/>
        </p:nvSpPr>
        <p:spPr bwMode="auto">
          <a:xfrm>
            <a:off x="2195513" y="4652963"/>
            <a:ext cx="1439862" cy="11525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6630" name="Oval 18"/>
          <p:cNvSpPr>
            <a:spLocks noChangeArrowheads="1"/>
          </p:cNvSpPr>
          <p:nvPr/>
        </p:nvSpPr>
        <p:spPr bwMode="auto">
          <a:xfrm>
            <a:off x="3492500" y="3716338"/>
            <a:ext cx="1223963" cy="100806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6631" name="Oval 19"/>
          <p:cNvSpPr>
            <a:spLocks noChangeArrowheads="1"/>
          </p:cNvSpPr>
          <p:nvPr/>
        </p:nvSpPr>
        <p:spPr bwMode="auto">
          <a:xfrm>
            <a:off x="4186238" y="4699000"/>
            <a:ext cx="2665412" cy="15128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2278688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Minimum Spanning Trees</a:t>
            </a:r>
            <a:endParaRPr lang="zh-CN" altLang="en-US" dirty="0"/>
          </a:p>
        </p:txBody>
      </p:sp>
      <p:sp>
        <p:nvSpPr>
          <p:cNvPr id="3" name="Content Placeholder 2"/>
          <p:cNvSpPr>
            <a:spLocks noGrp="1"/>
          </p:cNvSpPr>
          <p:nvPr>
            <p:ph idx="1"/>
          </p:nvPr>
        </p:nvSpPr>
        <p:spPr/>
        <p:txBody>
          <a:bodyPr/>
          <a:lstStyle/>
          <a:p>
            <a:pPr lvl="0">
              <a:buNone/>
            </a:pPr>
            <a:r>
              <a:rPr lang="en-US" altLang="en-US" dirty="0">
                <a:solidFill>
                  <a:prstClr val="black"/>
                </a:solidFill>
                <a:latin typeface="Arial" charset="0"/>
                <a:cs typeface="Arial" charset="0"/>
              </a:rPr>
              <a:t>	Simplifying assumption:</a:t>
            </a:r>
          </a:p>
          <a:p>
            <a:pPr lvl="1"/>
            <a:r>
              <a:rPr lang="en-US" altLang="en-US" dirty="0">
                <a:solidFill>
                  <a:prstClr val="black"/>
                </a:solidFill>
                <a:latin typeface="Arial" charset="0"/>
                <a:cs typeface="Arial" charset="0"/>
              </a:rPr>
              <a:t>All edge weights are distinct</a:t>
            </a:r>
          </a:p>
          <a:p>
            <a:pPr lvl="0">
              <a:buNone/>
            </a:pPr>
            <a:r>
              <a:rPr lang="en-US" altLang="en-US" dirty="0">
                <a:solidFill>
                  <a:prstClr val="black"/>
                </a:solidFill>
                <a:latin typeface="Arial" charset="0"/>
                <a:cs typeface="Arial" charset="0"/>
              </a:rPr>
              <a:t>	</a:t>
            </a:r>
          </a:p>
          <a:p>
            <a:pPr lvl="0">
              <a:buNone/>
            </a:pPr>
            <a:r>
              <a:rPr lang="en-US" altLang="en-US" dirty="0">
                <a:solidFill>
                  <a:prstClr val="black"/>
                </a:solidFill>
                <a:latin typeface="Arial" charset="0"/>
                <a:cs typeface="Arial" charset="0"/>
              </a:rPr>
              <a:t>	This guarantees that given a graph, there is a unique minimum spanning tree.</a:t>
            </a:r>
            <a:endParaRPr lang="zh-CN" altLang="en-US" dirty="0"/>
          </a:p>
        </p:txBody>
      </p:sp>
    </p:spTree>
    <p:extLst>
      <p:ext uri="{BB962C8B-B14F-4D97-AF65-F5344CB8AC3E}">
        <p14:creationId xmlns:p14="http://schemas.microsoft.com/office/powerpoint/2010/main" val="2252539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solidFill>
                  <a:srgbClr val="FF0000"/>
                </a:solidFill>
              </a:rPr>
              <a:t>Prim’s algorithm</a:t>
            </a:r>
          </a:p>
          <a:p>
            <a:r>
              <a:rPr lang="en-US" altLang="zh-CN" dirty="0" err="1"/>
              <a:t>Kruskal’s</a:t>
            </a:r>
            <a:r>
              <a:rPr lang="en-US" altLang="zh-CN" dirty="0"/>
              <a:t> algorithm</a:t>
            </a:r>
          </a:p>
          <a:p>
            <a:endParaRPr lang="zh-CN" altLang="en-US" dirty="0"/>
          </a:p>
        </p:txBody>
      </p:sp>
    </p:spTree>
    <p:extLst>
      <p:ext uri="{BB962C8B-B14F-4D97-AF65-F5344CB8AC3E}">
        <p14:creationId xmlns:p14="http://schemas.microsoft.com/office/powerpoint/2010/main" val="1094160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covers Prim’s algorithm:</a:t>
            </a:r>
          </a:p>
          <a:p>
            <a:pPr lvl="1"/>
            <a:r>
              <a:rPr lang="en-US" altLang="en-US" dirty="0">
                <a:latin typeface="Arial" charset="0"/>
                <a:cs typeface="Arial" charset="0"/>
              </a:rPr>
              <a:t>Finding a minimum spanning tree</a:t>
            </a:r>
          </a:p>
          <a:p>
            <a:pPr lvl="1"/>
            <a:r>
              <a:rPr lang="en-US" altLang="en-US" dirty="0">
                <a:latin typeface="Arial" charset="0"/>
                <a:cs typeface="Arial" charset="0"/>
              </a:rPr>
              <a:t>The idea and the algorithm</a:t>
            </a:r>
          </a:p>
          <a:p>
            <a:pPr lvl="1"/>
            <a:r>
              <a:rPr lang="en-US" altLang="en-US" dirty="0">
                <a:latin typeface="Arial" charset="0"/>
                <a:cs typeface="Arial" charset="0"/>
              </a:rPr>
              <a:t>An example</a:t>
            </a:r>
          </a:p>
        </p:txBody>
      </p:sp>
    </p:spTree>
    <p:extLst>
      <p:ext uri="{BB962C8B-B14F-4D97-AF65-F5344CB8AC3E}">
        <p14:creationId xmlns:p14="http://schemas.microsoft.com/office/powerpoint/2010/main" val="2274543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CA" altLang="en-US">
                <a:latin typeface="Arial" charset="0"/>
                <a:cs typeface="Arial" charset="0"/>
              </a:rPr>
              <a:t>Strategy</a:t>
            </a:r>
            <a:endParaRPr lang="en-US" altLang="en-US">
              <a:latin typeface="Arial" charset="0"/>
              <a:cs typeface="Arial" charset="0"/>
            </a:endParaRPr>
          </a:p>
        </p:txBody>
      </p:sp>
      <p:sp>
        <p:nvSpPr>
          <p:cNvPr id="2253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Strategy:</a:t>
            </a:r>
          </a:p>
          <a:p>
            <a:pPr lvl="1"/>
            <a:r>
              <a:rPr lang="en-US" altLang="en-US">
                <a:latin typeface="Arial" charset="0"/>
                <a:cs typeface="Arial" charset="0"/>
              </a:rPr>
              <a:t>Suppose we have a known minimum spanning tree on </a:t>
            </a:r>
            <a:r>
              <a:rPr lang="en-US" altLang="en-US" i="1">
                <a:latin typeface="Times New Roman" pitchFamily="18" charset="0"/>
                <a:cs typeface="Times New Roman" pitchFamily="18" charset="0"/>
              </a:rPr>
              <a:t>k</a:t>
            </a:r>
            <a:r>
              <a:rPr lang="en-US" altLang="en-US">
                <a:latin typeface="Times New Roman" pitchFamily="18" charset="0"/>
                <a:cs typeface="Times New Roman" pitchFamily="18" charset="0"/>
              </a:rPr>
              <a:t> &lt; </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a:t>
            </a:r>
            <a:r>
              <a:rPr lang="en-US" altLang="en-US">
                <a:latin typeface="Arial" charset="0"/>
                <a:cs typeface="Arial" charset="0"/>
              </a:rPr>
              <a:t>vertices</a:t>
            </a:r>
          </a:p>
          <a:p>
            <a:pPr lvl="1"/>
            <a:r>
              <a:rPr lang="en-US" altLang="en-US">
                <a:latin typeface="Arial" charset="0"/>
                <a:cs typeface="Arial" charset="0"/>
              </a:rPr>
              <a:t>How could we extend this minimum spanning tree?</a:t>
            </a:r>
          </a:p>
        </p:txBody>
      </p:sp>
      <p:pic>
        <p:nvPicPr>
          <p:cNvPr id="22532" name="Picture 2" descr="C:\Users\dwharder\Deskto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6590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7" descr="C:\Users\dwharder\Desktop\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Title 1"/>
          <p:cNvSpPr>
            <a:spLocks noGrp="1"/>
          </p:cNvSpPr>
          <p:nvPr>
            <p:ph type="title"/>
          </p:nvPr>
        </p:nvSpPr>
        <p:spPr/>
        <p:txBody>
          <a:bodyPr/>
          <a:lstStyle/>
          <a:p>
            <a:r>
              <a:rPr lang="en-CA" altLang="en-US">
                <a:latin typeface="Arial" charset="0"/>
                <a:cs typeface="Arial" charset="0"/>
              </a:rPr>
              <a:t>Strategy</a:t>
            </a:r>
          </a:p>
        </p:txBody>
      </p:sp>
      <p:sp>
        <p:nvSpPr>
          <p:cNvPr id="23555" name="Content Placeholder 2"/>
          <p:cNvSpPr>
            <a:spLocks noGrp="1"/>
          </p:cNvSpPr>
          <p:nvPr>
            <p:ph idx="1"/>
          </p:nvPr>
        </p:nvSpPr>
        <p:spPr/>
        <p:txBody>
          <a:bodyPr/>
          <a:lstStyle/>
          <a:p>
            <a:pPr>
              <a:buFont typeface="Arial" charset="0"/>
              <a:buNone/>
            </a:pPr>
            <a:r>
              <a:rPr lang="en-CA" altLang="en-US" dirty="0">
                <a:latin typeface="Arial" charset="0"/>
                <a:cs typeface="Arial" charset="0"/>
              </a:rPr>
              <a:t>	Add the edge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with least weight that connects this minimum spanning tree to a new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a:t>
            </a:r>
            <a:endParaRPr lang="en-CA" altLang="en-US" dirty="0">
              <a:latin typeface="Times New Roman" pitchFamily="18" charset="0"/>
              <a:cs typeface="Times New Roman" pitchFamily="18" charset="0"/>
            </a:endParaRPr>
          </a:p>
          <a:p>
            <a:pPr lvl="1"/>
            <a:r>
              <a:rPr lang="en-CA" altLang="en-US" dirty="0">
                <a:latin typeface="Arial" charset="0"/>
                <a:cs typeface="Arial" charset="0"/>
              </a:rPr>
              <a:t>This does create a minimum spanning tree on the </a:t>
            </a:r>
            <a:r>
              <a:rPr lang="en-CA" altLang="en-US" i="1" dirty="0">
                <a:latin typeface="Times New Roman" pitchFamily="18" charset="0"/>
                <a:cs typeface="Times New Roman" pitchFamily="18" charset="0"/>
              </a:rPr>
              <a:t>k</a:t>
            </a:r>
            <a:r>
              <a:rPr lang="en-CA" altLang="en-US" dirty="0">
                <a:latin typeface="Times New Roman" pitchFamily="18" charset="0"/>
                <a:cs typeface="Times New Roman" pitchFamily="18" charset="0"/>
              </a:rPr>
              <a:t> + 1</a:t>
            </a:r>
            <a:r>
              <a:rPr lang="en-CA" altLang="en-US" dirty="0">
                <a:latin typeface="Arial" charset="0"/>
                <a:cs typeface="Arial" charset="0"/>
              </a:rPr>
              <a:t> nodes—there is no other edge that extends the tree with less weight</a:t>
            </a:r>
          </a:p>
          <a:p>
            <a:pPr lvl="1"/>
            <a:r>
              <a:rPr lang="en-CA" altLang="en-US" dirty="0">
                <a:solidFill>
                  <a:srgbClr val="FF0000"/>
                </a:solidFill>
                <a:latin typeface="Arial" charset="0"/>
                <a:cs typeface="Arial" charset="0"/>
              </a:rPr>
              <a:t>Does the new edge belong to the minimum spanning tree on all </a:t>
            </a:r>
            <a:r>
              <a:rPr lang="en-CA" altLang="en-US" i="1" dirty="0">
                <a:solidFill>
                  <a:srgbClr val="FF0000"/>
                </a:solidFill>
                <a:latin typeface="Times New Roman" pitchFamily="18" charset="0"/>
                <a:cs typeface="Times New Roman" pitchFamily="18" charset="0"/>
              </a:rPr>
              <a:t>n</a:t>
            </a:r>
            <a:r>
              <a:rPr lang="en-CA" altLang="en-US" dirty="0">
                <a:solidFill>
                  <a:srgbClr val="FF0000"/>
                </a:solidFill>
                <a:latin typeface="Arial" charset="0"/>
                <a:cs typeface="Arial" charset="0"/>
              </a:rPr>
              <a:t> vertices?</a:t>
            </a:r>
          </a:p>
          <a:p>
            <a:pPr lvl="2"/>
            <a:r>
              <a:rPr lang="en-CA" altLang="en-US" dirty="0">
                <a:latin typeface="Arial" charset="0"/>
                <a:cs typeface="Arial" charset="0"/>
              </a:rPr>
              <a:t>Yes! The cut property.</a:t>
            </a:r>
          </a:p>
        </p:txBody>
      </p:sp>
      <p:sp>
        <p:nvSpPr>
          <p:cNvPr id="5" name="Oval 4"/>
          <p:cNvSpPr/>
          <p:nvPr/>
        </p:nvSpPr>
        <p:spPr>
          <a:xfrm rot="1977790">
            <a:off x="4511675" y="4089400"/>
            <a:ext cx="215900" cy="5762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3558" name="Rectangle 6"/>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3559" name="Rectangle 7"/>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spTree>
    <p:extLst>
      <p:ext uri="{BB962C8B-B14F-4D97-AF65-F5344CB8AC3E}">
        <p14:creationId xmlns:p14="http://schemas.microsoft.com/office/powerpoint/2010/main" val="130119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p:txBody>
          <a:bodyPr/>
          <a:lstStyle/>
          <a:p>
            <a:r>
              <a:rPr lang="en-US" altLang="zh-CN"/>
              <a:t>Cut property</a:t>
            </a:r>
            <a:endParaRPr lang="en-US" altLang="zh-CN" dirty="0">
              <a:ea typeface="宋体" panose="02010600030101010101" pitchFamily="2" charset="-122"/>
            </a:endParaRPr>
          </a:p>
        </p:txBody>
      </p:sp>
      <p:sp>
        <p:nvSpPr>
          <p:cNvPr id="684035" name="Rectangle 3"/>
          <p:cNvSpPr>
            <a:spLocks noGrp="1" noChangeArrowheads="1"/>
          </p:cNvSpPr>
          <p:nvPr>
            <p:ph type="body" idx="1"/>
          </p:nvPr>
        </p:nvSpPr>
        <p:spPr/>
        <p:txBody>
          <a:bodyPr>
            <a:normAutofit/>
          </a:bodyPr>
          <a:lstStyle/>
          <a:p>
            <a:r>
              <a:rPr lang="en-US" altLang="zh-CN" dirty="0">
                <a:solidFill>
                  <a:schemeClr val="tx1"/>
                </a:solidFill>
                <a:ea typeface="宋体" panose="02010600030101010101" pitchFamily="2" charset="-122"/>
              </a:rPr>
              <a:t>Let </a:t>
            </a:r>
            <a:r>
              <a:rPr lang="en-US" altLang="zh-CN"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dirty="0">
                <a:solidFill>
                  <a:schemeClr val="tx1"/>
                </a:solidFill>
                <a:ea typeface="宋体" panose="02010600030101010101" pitchFamily="2" charset="-122"/>
              </a:rPr>
              <a:t> be any subset of nodes, and let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e</a:t>
            </a:r>
            <a:r>
              <a:rPr lang="en-US" altLang="zh-CN" dirty="0">
                <a:solidFill>
                  <a:schemeClr val="tx1"/>
                </a:solidFill>
                <a:ea typeface="宋体" panose="02010600030101010101" pitchFamily="2" charset="-122"/>
              </a:rPr>
              <a:t> be the least weight edge with exactly one endpoint in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dirty="0">
                <a:solidFill>
                  <a:schemeClr val="tx1"/>
                </a:solidFill>
                <a:ea typeface="宋体" panose="02010600030101010101" pitchFamily="2" charset="-122"/>
                <a:sym typeface="Symbol" panose="05050102010706020507" pitchFamily="18" charset="2"/>
              </a:rPr>
              <a:t>. Then the MST </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a:t>
            </a:r>
            <a:r>
              <a:rPr lang="en-US" altLang="zh-CN" dirty="0">
                <a:solidFill>
                  <a:schemeClr val="tx1"/>
                </a:solidFill>
                <a:ea typeface="宋体" panose="02010600030101010101" pitchFamily="2" charset="-122"/>
                <a:sym typeface="Symbol" panose="05050102010706020507" pitchFamily="18" charset="2"/>
              </a:rPr>
              <a:t> contains </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a:t>
            </a:r>
            <a:r>
              <a:rPr lang="en-US" altLang="zh-CN" dirty="0">
                <a:solidFill>
                  <a:schemeClr val="tx1"/>
                </a:solidFill>
                <a:ea typeface="宋体" panose="02010600030101010101" pitchFamily="2" charset="-122"/>
                <a:sym typeface="Symbol" panose="05050102010706020507" pitchFamily="18" charset="2"/>
              </a:rPr>
              <a:t>.</a:t>
            </a:r>
          </a:p>
          <a:p>
            <a:r>
              <a:rPr lang="en-US" altLang="zh-CN" dirty="0">
                <a:solidFill>
                  <a:schemeClr val="tx1"/>
                </a:solidFill>
                <a:ea typeface="宋体" panose="02010600030101010101" pitchFamily="2" charset="-122"/>
                <a:sym typeface="Symbol" panose="05050102010706020507" pitchFamily="18" charset="2"/>
              </a:rPr>
              <a:t>Proof</a:t>
            </a:r>
            <a:endParaRPr lang="en-US" altLang="zh-CN" dirty="0">
              <a:solidFill>
                <a:schemeClr val="hlink"/>
              </a:solidFill>
              <a:ea typeface="宋体" panose="02010600030101010101" pitchFamily="2" charset="-122"/>
              <a:sym typeface="Symbol" panose="05050102010706020507" pitchFamily="18" charset="2"/>
            </a:endParaRPr>
          </a:p>
          <a:p>
            <a:pPr lvl="1"/>
            <a:r>
              <a:rPr lang="en-US" altLang="zh-CN" dirty="0">
                <a:ea typeface="宋体" panose="02010600030101010101" pitchFamily="2" charset="-122"/>
                <a:sym typeface="Symbol" panose="05050102010706020507" pitchFamily="18" charset="2"/>
              </a:rPr>
              <a:t>Suppose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does not belong to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a:t>
            </a:r>
          </a:p>
          <a:p>
            <a:pPr lvl="1"/>
            <a:r>
              <a:rPr lang="en-US" altLang="zh-CN" dirty="0">
                <a:ea typeface="宋体" panose="02010600030101010101" pitchFamily="2" charset="-122"/>
                <a:sym typeface="Symbol" panose="05050102010706020507" pitchFamily="18" charset="2"/>
              </a:rPr>
              <a:t>Adding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to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 creates a cycle C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a:t>
            </a:r>
          </a:p>
          <a:p>
            <a:pPr lvl="1"/>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is in a cycle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C</a:t>
            </a:r>
            <a:r>
              <a:rPr lang="en-US" altLang="zh-CN" dirty="0">
                <a:ea typeface="宋体" panose="02010600030101010101" pitchFamily="2" charset="-122"/>
              </a:rPr>
              <a:t> with exactly one endpoint in </a:t>
            </a:r>
            <a:r>
              <a:rPr lang="en-US" altLang="zh-CN" i="1" dirty="0">
                <a:latin typeface="Times New Roman" panose="02020603050405020304" pitchFamily="18" charset="0"/>
                <a:cs typeface="Times New Roman" panose="02020603050405020304" pitchFamily="18" charset="0"/>
              </a:rPr>
              <a:t>S</a:t>
            </a:r>
            <a:r>
              <a:rPr lang="en-US" altLang="zh-CN" dirty="0">
                <a:ea typeface="宋体" panose="02010600030101010101" pitchFamily="2" charset="-122"/>
                <a:sym typeface="Symbol" panose="05050102010706020507" pitchFamily="18" charset="2"/>
              </a:rPr>
              <a:t>    there exists another edge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f</a:t>
            </a:r>
            <a:r>
              <a:rPr lang="en-US" altLang="zh-CN" dirty="0">
                <a:ea typeface="宋体" panose="02010600030101010101" pitchFamily="2" charset="-122"/>
                <a:sym typeface="Symbol" panose="05050102010706020507" pitchFamily="18" charset="2"/>
              </a:rPr>
              <a:t>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C</a:t>
            </a:r>
            <a:r>
              <a:rPr lang="en-US" altLang="zh-CN" dirty="0">
                <a:ea typeface="宋体" panose="02010600030101010101" pitchFamily="2" charset="-122"/>
                <a:sym typeface="Symbol" panose="05050102010706020507" pitchFamily="18" charset="2"/>
              </a:rPr>
              <a:t> with exactly one endpoint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S</a:t>
            </a:r>
            <a:r>
              <a:rPr lang="en-US" altLang="zh-CN" dirty="0">
                <a:ea typeface="宋体" panose="02010600030101010101" pitchFamily="2" charset="-122"/>
                <a:sym typeface="Symbol" panose="05050102010706020507" pitchFamily="18" charset="2"/>
              </a:rPr>
              <a:t>.</a:t>
            </a:r>
          </a:p>
          <a:p>
            <a:pPr lvl="1"/>
            <a:r>
              <a:rPr lang="en-US" altLang="zh-CN" i="1" dirty="0">
                <a:latin typeface="Times New Roman" panose="02020603050405020304" pitchFamily="18" charset="0"/>
                <a:cs typeface="Times New Roman" panose="02020603050405020304" pitchFamily="18" charset="0"/>
              </a:rPr>
              <a:t>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a:t>
            </a:r>
            <a:r>
              <a:rPr lang="en-US" altLang="zh-CN" dirty="0">
                <a:ea typeface="宋体" panose="02010600030101010101" pitchFamily="2" charset="-122"/>
              </a:rPr>
              <a:t>is also a spanning tree.</a:t>
            </a:r>
          </a:p>
          <a:p>
            <a:pPr lvl="1"/>
            <a:r>
              <a:rPr lang="en-US" altLang="zh-CN" dirty="0">
                <a:ea typeface="宋体" panose="02010600030101010101" pitchFamily="2" charset="-122"/>
              </a:rPr>
              <a:t>Since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w</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rPr>
              <a:t>e</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 &lt; </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rPr>
              <a:t>w</a:t>
            </a:r>
            <a:r>
              <a:rPr lang="en-US" altLang="zh-CN" i="1" baseline="-25000" dirty="0" err="1">
                <a:latin typeface="Times New Roman" panose="02020603050405020304" pitchFamily="18" charset="0"/>
                <a:ea typeface="宋体" panose="02010600030101010101" pitchFamily="2" charset="-122"/>
                <a:cs typeface="Times New Roman" panose="02020603050405020304" pitchFamily="18" charset="0"/>
              </a:rPr>
              <a:t>f</a:t>
            </a:r>
            <a:r>
              <a:rPr lang="en-US" altLang="zh-CN" dirty="0">
                <a:ea typeface="宋体" panose="02010600030101010101" pitchFamily="2" charset="-122"/>
              </a:rPr>
              <a:t>, the weight of </a:t>
            </a:r>
            <a:r>
              <a:rPr lang="en-US" altLang="zh-CN" i="1" dirty="0">
                <a:latin typeface="Times New Roman" panose="02020603050405020304" pitchFamily="18" charset="0"/>
                <a:cs typeface="Times New Roman" panose="02020603050405020304" pitchFamily="18" charset="0"/>
              </a:rPr>
              <a:t>T'</a:t>
            </a:r>
            <a:r>
              <a:rPr lang="en-US" altLang="zh-CN" dirty="0">
                <a:ea typeface="宋体" panose="02010600030101010101" pitchFamily="2" charset="-122"/>
              </a:rPr>
              <a:t> is smaller than that of </a:t>
            </a:r>
            <a:r>
              <a:rPr lang="en-US" altLang="zh-CN" i="1" dirty="0">
                <a:latin typeface="Times New Roman" panose="02020603050405020304" pitchFamily="18" charset="0"/>
                <a:cs typeface="Times New Roman" panose="02020603050405020304" pitchFamily="18" charset="0"/>
              </a:rPr>
              <a:t>T*</a:t>
            </a:r>
            <a:r>
              <a:rPr lang="en-US" altLang="zh-CN" dirty="0">
                <a:ea typeface="宋体" panose="02010600030101010101" pitchFamily="2" charset="-122"/>
              </a:rPr>
              <a:t>.</a:t>
            </a:r>
          </a:p>
          <a:p>
            <a:pPr lvl="1"/>
            <a:r>
              <a:rPr lang="en-US" altLang="zh-CN" dirty="0">
                <a:ea typeface="宋体" panose="02010600030101010101" pitchFamily="2" charset="-122"/>
              </a:rPr>
              <a:t>This is a contradiction</a:t>
            </a:r>
            <a:endParaRPr lang="en-US" altLang="zh-CN" dirty="0">
              <a:ea typeface="宋体" panose="02010600030101010101" pitchFamily="2" charset="-122"/>
              <a:sym typeface="Symbol" panose="05050102010706020507" pitchFamily="18" charset="2"/>
            </a:endParaRPr>
          </a:p>
        </p:txBody>
      </p:sp>
      <p:sp>
        <p:nvSpPr>
          <p:cNvPr id="55" name="Freeform 4"/>
          <p:cNvSpPr>
            <a:spLocks/>
          </p:cNvSpPr>
          <p:nvPr/>
        </p:nvSpPr>
        <p:spPr bwMode="auto">
          <a:xfrm>
            <a:off x="6789738" y="4687887"/>
            <a:ext cx="1897062" cy="1620838"/>
          </a:xfrm>
          <a:custGeom>
            <a:avLst/>
            <a:gdLst>
              <a:gd name="T0" fmla="*/ 970 w 1195"/>
              <a:gd name="T1" fmla="*/ 0 h 1021"/>
              <a:gd name="T2" fmla="*/ 1083 w 1195"/>
              <a:gd name="T3" fmla="*/ 57 h 1021"/>
              <a:gd name="T4" fmla="*/ 1121 w 1195"/>
              <a:gd name="T5" fmla="*/ 82 h 1021"/>
              <a:gd name="T6" fmla="*/ 1089 w 1195"/>
              <a:gd name="T7" fmla="*/ 676 h 1021"/>
              <a:gd name="T8" fmla="*/ 1064 w 1195"/>
              <a:gd name="T9" fmla="*/ 795 h 1021"/>
              <a:gd name="T10" fmla="*/ 970 w 1195"/>
              <a:gd name="T11" fmla="*/ 983 h 1021"/>
              <a:gd name="T12" fmla="*/ 920 w 1195"/>
              <a:gd name="T13" fmla="*/ 1021 h 1021"/>
              <a:gd name="T14" fmla="*/ 745 w 1195"/>
              <a:gd name="T15" fmla="*/ 1014 h 1021"/>
              <a:gd name="T16" fmla="*/ 708 w 1195"/>
              <a:gd name="T17" fmla="*/ 1002 h 1021"/>
              <a:gd name="T18" fmla="*/ 670 w 1195"/>
              <a:gd name="T19" fmla="*/ 977 h 1021"/>
              <a:gd name="T20" fmla="*/ 657 w 1195"/>
              <a:gd name="T21" fmla="*/ 958 h 1021"/>
              <a:gd name="T22" fmla="*/ 582 w 1195"/>
              <a:gd name="T23" fmla="*/ 902 h 1021"/>
              <a:gd name="T24" fmla="*/ 545 w 1195"/>
              <a:gd name="T25" fmla="*/ 870 h 1021"/>
              <a:gd name="T26" fmla="*/ 150 w 1195"/>
              <a:gd name="T27" fmla="*/ 789 h 1021"/>
              <a:gd name="T28" fmla="*/ 113 w 1195"/>
              <a:gd name="T29" fmla="*/ 777 h 1021"/>
              <a:gd name="T30" fmla="*/ 94 w 1195"/>
              <a:gd name="T31" fmla="*/ 770 h 1021"/>
              <a:gd name="T32" fmla="*/ 56 w 1195"/>
              <a:gd name="T33" fmla="*/ 758 h 1021"/>
              <a:gd name="T34" fmla="*/ 38 w 1195"/>
              <a:gd name="T35" fmla="*/ 752 h 1021"/>
              <a:gd name="T36" fmla="*/ 0 w 1195"/>
              <a:gd name="T37" fmla="*/ 695 h 1021"/>
              <a:gd name="T38" fmla="*/ 38 w 1195"/>
              <a:gd name="T39" fmla="*/ 564 h 1021"/>
              <a:gd name="T40" fmla="*/ 81 w 1195"/>
              <a:gd name="T41" fmla="*/ 520 h 1021"/>
              <a:gd name="T42" fmla="*/ 219 w 1195"/>
              <a:gd name="T43" fmla="*/ 495 h 1021"/>
              <a:gd name="T44" fmla="*/ 357 w 1195"/>
              <a:gd name="T45" fmla="*/ 476 h 1021"/>
              <a:gd name="T46" fmla="*/ 513 w 1195"/>
              <a:gd name="T47" fmla="*/ 432 h 1021"/>
              <a:gd name="T48" fmla="*/ 589 w 1195"/>
              <a:gd name="T49" fmla="*/ 351 h 1021"/>
              <a:gd name="T50" fmla="*/ 645 w 1195"/>
              <a:gd name="T51" fmla="*/ 276 h 1021"/>
              <a:gd name="T52" fmla="*/ 726 w 1195"/>
              <a:gd name="T53" fmla="*/ 169 h 1021"/>
              <a:gd name="T54" fmla="*/ 814 w 1195"/>
              <a:gd name="T55" fmla="*/ 94 h 1021"/>
              <a:gd name="T56" fmla="*/ 833 w 1195"/>
              <a:gd name="T57" fmla="*/ 75 h 1021"/>
              <a:gd name="T58" fmla="*/ 852 w 1195"/>
              <a:gd name="T59" fmla="*/ 63 h 1021"/>
              <a:gd name="T60" fmla="*/ 970 w 1195"/>
              <a:gd name="T61" fmla="*/ 0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95" h="1021">
                <a:moveTo>
                  <a:pt x="970" y="0"/>
                </a:moveTo>
                <a:cubicBezTo>
                  <a:pt x="1048" y="11"/>
                  <a:pt x="1021" y="16"/>
                  <a:pt x="1083" y="57"/>
                </a:cubicBezTo>
                <a:cubicBezTo>
                  <a:pt x="1096" y="65"/>
                  <a:pt x="1121" y="82"/>
                  <a:pt x="1121" y="82"/>
                </a:cubicBezTo>
                <a:cubicBezTo>
                  <a:pt x="1195" y="303"/>
                  <a:pt x="1143" y="481"/>
                  <a:pt x="1089" y="676"/>
                </a:cubicBezTo>
                <a:cubicBezTo>
                  <a:pt x="1084" y="718"/>
                  <a:pt x="1074" y="754"/>
                  <a:pt x="1064" y="795"/>
                </a:cubicBezTo>
                <a:cubicBezTo>
                  <a:pt x="1046" y="867"/>
                  <a:pt x="1038" y="940"/>
                  <a:pt x="970" y="983"/>
                </a:cubicBezTo>
                <a:cubicBezTo>
                  <a:pt x="956" y="1006"/>
                  <a:pt x="945" y="1012"/>
                  <a:pt x="920" y="1021"/>
                </a:cubicBezTo>
                <a:cubicBezTo>
                  <a:pt x="862" y="1019"/>
                  <a:pt x="803" y="1019"/>
                  <a:pt x="745" y="1014"/>
                </a:cubicBezTo>
                <a:cubicBezTo>
                  <a:pt x="732" y="1013"/>
                  <a:pt x="708" y="1002"/>
                  <a:pt x="708" y="1002"/>
                </a:cubicBezTo>
                <a:cubicBezTo>
                  <a:pt x="695" y="994"/>
                  <a:pt x="683" y="985"/>
                  <a:pt x="670" y="977"/>
                </a:cubicBezTo>
                <a:cubicBezTo>
                  <a:pt x="664" y="973"/>
                  <a:pt x="662" y="964"/>
                  <a:pt x="657" y="958"/>
                </a:cubicBezTo>
                <a:cubicBezTo>
                  <a:pt x="639" y="936"/>
                  <a:pt x="609" y="910"/>
                  <a:pt x="582" y="902"/>
                </a:cubicBezTo>
                <a:cubicBezTo>
                  <a:pt x="560" y="867"/>
                  <a:pt x="583" y="897"/>
                  <a:pt x="545" y="870"/>
                </a:cubicBezTo>
                <a:cubicBezTo>
                  <a:pt x="390" y="761"/>
                  <a:pt x="409" y="795"/>
                  <a:pt x="150" y="789"/>
                </a:cubicBezTo>
                <a:cubicBezTo>
                  <a:pt x="138" y="785"/>
                  <a:pt x="125" y="781"/>
                  <a:pt x="113" y="777"/>
                </a:cubicBezTo>
                <a:cubicBezTo>
                  <a:pt x="107" y="775"/>
                  <a:pt x="100" y="772"/>
                  <a:pt x="94" y="770"/>
                </a:cubicBezTo>
                <a:cubicBezTo>
                  <a:pt x="81" y="766"/>
                  <a:pt x="69" y="762"/>
                  <a:pt x="56" y="758"/>
                </a:cubicBezTo>
                <a:cubicBezTo>
                  <a:pt x="50" y="756"/>
                  <a:pt x="38" y="752"/>
                  <a:pt x="38" y="752"/>
                </a:cubicBezTo>
                <a:cubicBezTo>
                  <a:pt x="24" y="731"/>
                  <a:pt x="8" y="719"/>
                  <a:pt x="0" y="695"/>
                </a:cubicBezTo>
                <a:cubicBezTo>
                  <a:pt x="5" y="626"/>
                  <a:pt x="4" y="614"/>
                  <a:pt x="38" y="564"/>
                </a:cubicBezTo>
                <a:cubicBezTo>
                  <a:pt x="68" y="520"/>
                  <a:pt x="48" y="531"/>
                  <a:pt x="81" y="520"/>
                </a:cubicBezTo>
                <a:cubicBezTo>
                  <a:pt x="127" y="489"/>
                  <a:pt x="152" y="499"/>
                  <a:pt x="219" y="495"/>
                </a:cubicBezTo>
                <a:cubicBezTo>
                  <a:pt x="269" y="479"/>
                  <a:pt x="296" y="480"/>
                  <a:pt x="357" y="476"/>
                </a:cubicBezTo>
                <a:cubicBezTo>
                  <a:pt x="409" y="459"/>
                  <a:pt x="460" y="445"/>
                  <a:pt x="513" y="432"/>
                </a:cubicBezTo>
                <a:cubicBezTo>
                  <a:pt x="545" y="412"/>
                  <a:pt x="548" y="377"/>
                  <a:pt x="589" y="351"/>
                </a:cubicBezTo>
                <a:cubicBezTo>
                  <a:pt x="607" y="323"/>
                  <a:pt x="626" y="302"/>
                  <a:pt x="645" y="276"/>
                </a:cubicBezTo>
                <a:cubicBezTo>
                  <a:pt x="660" y="230"/>
                  <a:pt x="686" y="198"/>
                  <a:pt x="726" y="169"/>
                </a:cubicBezTo>
                <a:cubicBezTo>
                  <a:pt x="751" y="133"/>
                  <a:pt x="784" y="124"/>
                  <a:pt x="814" y="94"/>
                </a:cubicBezTo>
                <a:cubicBezTo>
                  <a:pt x="820" y="88"/>
                  <a:pt x="826" y="81"/>
                  <a:pt x="833" y="75"/>
                </a:cubicBezTo>
                <a:cubicBezTo>
                  <a:pt x="839" y="70"/>
                  <a:pt x="846" y="68"/>
                  <a:pt x="852" y="63"/>
                </a:cubicBezTo>
                <a:cubicBezTo>
                  <a:pt x="902" y="18"/>
                  <a:pt x="899" y="0"/>
                  <a:pt x="970" y="0"/>
                </a:cubicBezTo>
                <a:close/>
              </a:path>
            </a:pathLst>
          </a:custGeom>
          <a:solidFill>
            <a:srgbClr val="C0C0C0"/>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0" marR="0" lvl="0" indent="0" defTabSz="914400" eaLnBrk="0" fontAlgn="auto" latinLnBrk="0" hangingPunct="0">
              <a:lnSpc>
                <a:spcPct val="100000"/>
              </a:lnSpc>
              <a:spcBef>
                <a:spcPts val="0"/>
              </a:spcBef>
              <a:spcAft>
                <a:spcPts val="0"/>
              </a:spcAft>
              <a:buClrTx/>
              <a:buSzTx/>
              <a:buFontTx/>
              <a:buNone/>
              <a:tabLst/>
              <a:defRPr/>
            </a:pPr>
            <a:endParaRPr kumimoji="1" lang="zh-CN" altLang="en-US" sz="16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6" name="Freeform 5"/>
          <p:cNvSpPr>
            <a:spLocks/>
          </p:cNvSpPr>
          <p:nvPr/>
        </p:nvSpPr>
        <p:spPr bwMode="auto">
          <a:xfrm>
            <a:off x="5089525" y="4791075"/>
            <a:ext cx="1387475" cy="1487487"/>
          </a:xfrm>
          <a:custGeom>
            <a:avLst/>
            <a:gdLst>
              <a:gd name="T0" fmla="*/ 122 w 874"/>
              <a:gd name="T1" fmla="*/ 141 h 937"/>
              <a:gd name="T2" fmla="*/ 236 w 874"/>
              <a:gd name="T3" fmla="*/ 111 h 937"/>
              <a:gd name="T4" fmla="*/ 349 w 874"/>
              <a:gd name="T5" fmla="*/ 48 h 937"/>
              <a:gd name="T6" fmla="*/ 518 w 874"/>
              <a:gd name="T7" fmla="*/ 10 h 937"/>
              <a:gd name="T8" fmla="*/ 793 w 874"/>
              <a:gd name="T9" fmla="*/ 29 h 937"/>
              <a:gd name="T10" fmla="*/ 825 w 874"/>
              <a:gd name="T11" fmla="*/ 111 h 937"/>
              <a:gd name="T12" fmla="*/ 850 w 874"/>
              <a:gd name="T13" fmla="*/ 186 h 937"/>
              <a:gd name="T14" fmla="*/ 837 w 874"/>
              <a:gd name="T15" fmla="*/ 555 h 937"/>
              <a:gd name="T16" fmla="*/ 843 w 874"/>
              <a:gd name="T17" fmla="*/ 611 h 937"/>
              <a:gd name="T18" fmla="*/ 743 w 874"/>
              <a:gd name="T19" fmla="*/ 843 h 937"/>
              <a:gd name="T20" fmla="*/ 662 w 874"/>
              <a:gd name="T21" fmla="*/ 937 h 937"/>
              <a:gd name="T22" fmla="*/ 518 w 874"/>
              <a:gd name="T23" fmla="*/ 912 h 937"/>
              <a:gd name="T24" fmla="*/ 480 w 874"/>
              <a:gd name="T25" fmla="*/ 887 h 937"/>
              <a:gd name="T26" fmla="*/ 468 w 874"/>
              <a:gd name="T27" fmla="*/ 868 h 937"/>
              <a:gd name="T28" fmla="*/ 449 w 874"/>
              <a:gd name="T29" fmla="*/ 856 h 937"/>
              <a:gd name="T30" fmla="*/ 386 w 874"/>
              <a:gd name="T31" fmla="*/ 793 h 937"/>
              <a:gd name="T32" fmla="*/ 374 w 874"/>
              <a:gd name="T33" fmla="*/ 774 h 937"/>
              <a:gd name="T34" fmla="*/ 355 w 874"/>
              <a:gd name="T35" fmla="*/ 762 h 937"/>
              <a:gd name="T36" fmla="*/ 330 w 874"/>
              <a:gd name="T37" fmla="*/ 724 h 937"/>
              <a:gd name="T38" fmla="*/ 311 w 874"/>
              <a:gd name="T39" fmla="*/ 705 h 937"/>
              <a:gd name="T40" fmla="*/ 248 w 874"/>
              <a:gd name="T41" fmla="*/ 665 h 937"/>
              <a:gd name="T42" fmla="*/ 204 w 874"/>
              <a:gd name="T43" fmla="*/ 602 h 937"/>
              <a:gd name="T44" fmla="*/ 151 w 874"/>
              <a:gd name="T45" fmla="*/ 573 h 937"/>
              <a:gd name="T46" fmla="*/ 132 w 874"/>
              <a:gd name="T47" fmla="*/ 539 h 937"/>
              <a:gd name="T48" fmla="*/ 69 w 874"/>
              <a:gd name="T49" fmla="*/ 480 h 937"/>
              <a:gd name="T50" fmla="*/ 6 w 874"/>
              <a:gd name="T51" fmla="*/ 335 h 937"/>
              <a:gd name="T52" fmla="*/ 30 w 874"/>
              <a:gd name="T53" fmla="*/ 219 h 937"/>
              <a:gd name="T54" fmla="*/ 122 w 874"/>
              <a:gd name="T55" fmla="*/ 141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4" h="937">
                <a:moveTo>
                  <a:pt x="122" y="141"/>
                </a:moveTo>
                <a:cubicBezTo>
                  <a:pt x="146" y="129"/>
                  <a:pt x="210" y="117"/>
                  <a:pt x="236" y="111"/>
                </a:cubicBezTo>
                <a:cubicBezTo>
                  <a:pt x="270" y="87"/>
                  <a:pt x="311" y="66"/>
                  <a:pt x="349" y="48"/>
                </a:cubicBezTo>
                <a:cubicBezTo>
                  <a:pt x="398" y="25"/>
                  <a:pt x="465" y="22"/>
                  <a:pt x="518" y="10"/>
                </a:cubicBezTo>
                <a:cubicBezTo>
                  <a:pt x="603" y="13"/>
                  <a:pt x="706" y="0"/>
                  <a:pt x="793" y="29"/>
                </a:cubicBezTo>
                <a:cubicBezTo>
                  <a:pt x="804" y="58"/>
                  <a:pt x="807" y="85"/>
                  <a:pt x="825" y="111"/>
                </a:cubicBezTo>
                <a:cubicBezTo>
                  <a:pt x="833" y="136"/>
                  <a:pt x="841" y="161"/>
                  <a:pt x="850" y="186"/>
                </a:cubicBezTo>
                <a:cubicBezTo>
                  <a:pt x="863" y="308"/>
                  <a:pt x="874" y="437"/>
                  <a:pt x="837" y="555"/>
                </a:cubicBezTo>
                <a:cubicBezTo>
                  <a:pt x="839" y="574"/>
                  <a:pt x="843" y="592"/>
                  <a:pt x="843" y="611"/>
                </a:cubicBezTo>
                <a:cubicBezTo>
                  <a:pt x="843" y="715"/>
                  <a:pt x="797" y="764"/>
                  <a:pt x="743" y="843"/>
                </a:cubicBezTo>
                <a:cubicBezTo>
                  <a:pt x="729" y="886"/>
                  <a:pt x="708" y="922"/>
                  <a:pt x="662" y="937"/>
                </a:cubicBezTo>
                <a:cubicBezTo>
                  <a:pt x="610" y="933"/>
                  <a:pt x="567" y="927"/>
                  <a:pt x="518" y="912"/>
                </a:cubicBezTo>
                <a:cubicBezTo>
                  <a:pt x="505" y="904"/>
                  <a:pt x="493" y="895"/>
                  <a:pt x="480" y="887"/>
                </a:cubicBezTo>
                <a:cubicBezTo>
                  <a:pt x="474" y="883"/>
                  <a:pt x="473" y="873"/>
                  <a:pt x="468" y="868"/>
                </a:cubicBezTo>
                <a:cubicBezTo>
                  <a:pt x="463" y="863"/>
                  <a:pt x="455" y="860"/>
                  <a:pt x="449" y="856"/>
                </a:cubicBezTo>
                <a:cubicBezTo>
                  <a:pt x="433" y="832"/>
                  <a:pt x="410" y="808"/>
                  <a:pt x="386" y="793"/>
                </a:cubicBezTo>
                <a:cubicBezTo>
                  <a:pt x="382" y="787"/>
                  <a:pt x="379" y="779"/>
                  <a:pt x="374" y="774"/>
                </a:cubicBezTo>
                <a:cubicBezTo>
                  <a:pt x="369" y="769"/>
                  <a:pt x="360" y="768"/>
                  <a:pt x="355" y="762"/>
                </a:cubicBezTo>
                <a:cubicBezTo>
                  <a:pt x="345" y="751"/>
                  <a:pt x="341" y="735"/>
                  <a:pt x="330" y="724"/>
                </a:cubicBezTo>
                <a:cubicBezTo>
                  <a:pt x="324" y="718"/>
                  <a:pt x="317" y="711"/>
                  <a:pt x="311" y="705"/>
                </a:cubicBezTo>
                <a:cubicBezTo>
                  <a:pt x="294" y="654"/>
                  <a:pt x="280" y="714"/>
                  <a:pt x="248" y="665"/>
                </a:cubicBezTo>
                <a:cubicBezTo>
                  <a:pt x="229" y="637"/>
                  <a:pt x="224" y="631"/>
                  <a:pt x="204" y="602"/>
                </a:cubicBezTo>
                <a:cubicBezTo>
                  <a:pt x="198" y="583"/>
                  <a:pt x="160" y="590"/>
                  <a:pt x="151" y="573"/>
                </a:cubicBezTo>
                <a:cubicBezTo>
                  <a:pt x="142" y="563"/>
                  <a:pt x="146" y="555"/>
                  <a:pt x="132" y="539"/>
                </a:cubicBezTo>
                <a:cubicBezTo>
                  <a:pt x="118" y="523"/>
                  <a:pt x="90" y="514"/>
                  <a:pt x="69" y="480"/>
                </a:cubicBezTo>
                <a:cubicBezTo>
                  <a:pt x="64" y="446"/>
                  <a:pt x="5" y="372"/>
                  <a:pt x="6" y="335"/>
                </a:cubicBezTo>
                <a:cubicBezTo>
                  <a:pt x="0" y="292"/>
                  <a:pt x="11" y="251"/>
                  <a:pt x="30" y="219"/>
                </a:cubicBezTo>
                <a:cubicBezTo>
                  <a:pt x="39" y="172"/>
                  <a:pt x="132" y="184"/>
                  <a:pt x="122" y="141"/>
                </a:cubicBezTo>
                <a:close/>
              </a:path>
            </a:pathLst>
          </a:custGeom>
          <a:solidFill>
            <a:srgbClr val="C0C0C0"/>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0" marR="0" lvl="0" indent="0" defTabSz="914400" eaLnBrk="0" fontAlgn="auto" latinLnBrk="0" hangingPunct="0">
              <a:lnSpc>
                <a:spcPct val="100000"/>
              </a:lnSpc>
              <a:spcBef>
                <a:spcPts val="0"/>
              </a:spcBef>
              <a:spcAft>
                <a:spcPts val="0"/>
              </a:spcAft>
              <a:buClrTx/>
              <a:buSzTx/>
              <a:buFontTx/>
              <a:buNone/>
              <a:tabLst/>
              <a:defRPr/>
            </a:pPr>
            <a:endParaRPr kumimoji="1" lang="zh-CN" altLang="en-US" sz="16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7" name="Oval 6"/>
          <p:cNvSpPr>
            <a:spLocks noChangeAspect="1" noChangeArrowheads="1"/>
          </p:cNvSpPr>
          <p:nvPr/>
        </p:nvSpPr>
        <p:spPr bwMode="auto">
          <a:xfrm>
            <a:off x="5487988" y="5106987"/>
            <a:ext cx="179387"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8" name="Oval 7"/>
          <p:cNvSpPr>
            <a:spLocks noChangeAspect="1" noChangeArrowheads="1"/>
          </p:cNvSpPr>
          <p:nvPr/>
        </p:nvSpPr>
        <p:spPr bwMode="auto">
          <a:xfrm>
            <a:off x="8251825" y="4938712"/>
            <a:ext cx="180975"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9" name="Oval 8"/>
          <p:cNvSpPr>
            <a:spLocks noChangeAspect="1" noChangeArrowheads="1"/>
          </p:cNvSpPr>
          <p:nvPr/>
        </p:nvSpPr>
        <p:spPr bwMode="auto">
          <a:xfrm>
            <a:off x="8066088" y="5983287"/>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0" name="Oval 9"/>
          <p:cNvSpPr>
            <a:spLocks noChangeAspect="1" noChangeArrowheads="1"/>
          </p:cNvSpPr>
          <p:nvPr/>
        </p:nvSpPr>
        <p:spPr bwMode="auto">
          <a:xfrm>
            <a:off x="6067425" y="4938712"/>
            <a:ext cx="179388"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1" name="Oval 10"/>
          <p:cNvSpPr>
            <a:spLocks noChangeAspect="1" noChangeArrowheads="1"/>
          </p:cNvSpPr>
          <p:nvPr/>
        </p:nvSpPr>
        <p:spPr bwMode="auto">
          <a:xfrm>
            <a:off x="6143625" y="5349875"/>
            <a:ext cx="179388" cy="169862"/>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2" name="Oval 11"/>
          <p:cNvSpPr>
            <a:spLocks noChangeAspect="1" noChangeArrowheads="1"/>
          </p:cNvSpPr>
          <p:nvPr/>
        </p:nvSpPr>
        <p:spPr bwMode="auto">
          <a:xfrm>
            <a:off x="5986463" y="5983287"/>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 name="Oval 12"/>
          <p:cNvSpPr>
            <a:spLocks noChangeAspect="1" noChangeArrowheads="1"/>
          </p:cNvSpPr>
          <p:nvPr/>
        </p:nvSpPr>
        <p:spPr bwMode="auto">
          <a:xfrm>
            <a:off x="7797800" y="5470525"/>
            <a:ext cx="179388" cy="171450"/>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 name="Oval 13"/>
          <p:cNvSpPr>
            <a:spLocks noChangeAspect="1" noChangeArrowheads="1"/>
          </p:cNvSpPr>
          <p:nvPr/>
        </p:nvSpPr>
        <p:spPr bwMode="auto">
          <a:xfrm>
            <a:off x="6900863" y="5611812"/>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cxnSp>
        <p:nvCxnSpPr>
          <p:cNvPr id="65" name="AutoShape 14"/>
          <p:cNvCxnSpPr>
            <a:cxnSpLocks noChangeShapeType="1"/>
            <a:stCxn id="57" idx="6"/>
            <a:endCxn id="60" idx="3"/>
          </p:cNvCxnSpPr>
          <p:nvPr/>
        </p:nvCxnSpPr>
        <p:spPr bwMode="auto">
          <a:xfrm flipV="1">
            <a:off x="5667375" y="5081587"/>
            <a:ext cx="427038" cy="1095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6" name="AutoShape 15"/>
          <p:cNvCxnSpPr>
            <a:cxnSpLocks noChangeShapeType="1"/>
            <a:stCxn id="57" idx="5"/>
            <a:endCxn id="61" idx="2"/>
          </p:cNvCxnSpPr>
          <p:nvPr/>
        </p:nvCxnSpPr>
        <p:spPr bwMode="auto">
          <a:xfrm>
            <a:off x="5640388" y="5249862"/>
            <a:ext cx="503237" cy="1857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 name="AutoShape 16"/>
          <p:cNvCxnSpPr>
            <a:cxnSpLocks noChangeShapeType="1"/>
            <a:stCxn id="62" idx="1"/>
            <a:endCxn id="57" idx="4"/>
          </p:cNvCxnSpPr>
          <p:nvPr/>
        </p:nvCxnSpPr>
        <p:spPr bwMode="auto">
          <a:xfrm flipH="1" flipV="1">
            <a:off x="5578475" y="5275262"/>
            <a:ext cx="434975" cy="7334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8" name="AutoShape 17"/>
          <p:cNvCxnSpPr>
            <a:cxnSpLocks noChangeShapeType="1"/>
            <a:stCxn id="58" idx="3"/>
            <a:endCxn id="63" idx="7"/>
          </p:cNvCxnSpPr>
          <p:nvPr/>
        </p:nvCxnSpPr>
        <p:spPr bwMode="auto">
          <a:xfrm flipH="1">
            <a:off x="7950200" y="5081587"/>
            <a:ext cx="328613" cy="4143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9" name="AutoShape 18"/>
          <p:cNvCxnSpPr>
            <a:cxnSpLocks noChangeShapeType="1"/>
            <a:stCxn id="64" idx="6"/>
            <a:endCxn id="63" idx="2"/>
          </p:cNvCxnSpPr>
          <p:nvPr/>
        </p:nvCxnSpPr>
        <p:spPr bwMode="auto">
          <a:xfrm flipV="1">
            <a:off x="7080250" y="5556250"/>
            <a:ext cx="717550" cy="141287"/>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0" name="AutoShape 19"/>
          <p:cNvCxnSpPr>
            <a:cxnSpLocks noChangeShapeType="1"/>
            <a:stCxn id="58" idx="4"/>
            <a:endCxn id="59" idx="0"/>
          </p:cNvCxnSpPr>
          <p:nvPr/>
        </p:nvCxnSpPr>
        <p:spPr bwMode="auto">
          <a:xfrm flipH="1">
            <a:off x="8156575" y="5106987"/>
            <a:ext cx="185738" cy="8763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 name="AutoShape 20"/>
          <p:cNvCxnSpPr>
            <a:cxnSpLocks noChangeShapeType="1"/>
            <a:stCxn id="59" idx="2"/>
            <a:endCxn id="62" idx="6"/>
          </p:cNvCxnSpPr>
          <p:nvPr/>
        </p:nvCxnSpPr>
        <p:spPr bwMode="auto">
          <a:xfrm flipH="1">
            <a:off x="6165850" y="6069012"/>
            <a:ext cx="1900238" cy="0"/>
          </a:xfrm>
          <a:prstGeom prst="straightConnector1">
            <a:avLst/>
          </a:prstGeom>
          <a:noFill/>
          <a:ln w="9525">
            <a:solidFill>
              <a:srgbClr val="4D4D4D"/>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2" name="AutoShape 21"/>
          <p:cNvCxnSpPr>
            <a:cxnSpLocks noChangeShapeType="1"/>
            <a:stCxn id="60" idx="6"/>
            <a:endCxn id="58" idx="1"/>
          </p:cNvCxnSpPr>
          <p:nvPr/>
        </p:nvCxnSpPr>
        <p:spPr bwMode="auto">
          <a:xfrm flipV="1">
            <a:off x="6246813" y="4964112"/>
            <a:ext cx="2032000" cy="587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3" name="Text Box 22"/>
          <p:cNvSpPr txBox="1">
            <a:spLocks noChangeArrowheads="1"/>
          </p:cNvSpPr>
          <p:nvPr/>
        </p:nvSpPr>
        <p:spPr bwMode="auto">
          <a:xfrm>
            <a:off x="6623050" y="4900612"/>
            <a:ext cx="23495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f </a:t>
            </a:r>
          </a:p>
        </p:txBody>
      </p:sp>
      <p:sp>
        <p:nvSpPr>
          <p:cNvPr id="74" name="Text Box 23"/>
          <p:cNvSpPr txBox="1">
            <a:spLocks noChangeArrowheads="1"/>
          </p:cNvSpPr>
          <p:nvPr/>
        </p:nvSpPr>
        <p:spPr bwMode="auto">
          <a:xfrm>
            <a:off x="6934200" y="6211887"/>
            <a:ext cx="53340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 T*</a:t>
            </a:r>
          </a:p>
        </p:txBody>
      </p:sp>
      <p:sp>
        <p:nvSpPr>
          <p:cNvPr id="75" name="Text Box 24"/>
          <p:cNvSpPr txBox="1">
            <a:spLocks noChangeArrowheads="1"/>
          </p:cNvSpPr>
          <p:nvPr/>
        </p:nvSpPr>
        <p:spPr bwMode="auto">
          <a:xfrm>
            <a:off x="6629400" y="5934075"/>
            <a:ext cx="15875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e</a:t>
            </a:r>
          </a:p>
        </p:txBody>
      </p:sp>
      <p:sp>
        <p:nvSpPr>
          <p:cNvPr id="76" name="Rectangle 25"/>
          <p:cNvSpPr>
            <a:spLocks noChangeArrowheads="1"/>
          </p:cNvSpPr>
          <p:nvPr/>
        </p:nvSpPr>
        <p:spPr bwMode="auto">
          <a:xfrm>
            <a:off x="5197475" y="5170487"/>
            <a:ext cx="2997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eaLnBrk="0" hangingPunct="0"/>
            <a:r>
              <a:rPr kumimoji="1" lang="en-US" altLang="zh-CN" sz="1600" i="1" dirty="0">
                <a:solidFill>
                  <a:srgbClr val="000000"/>
                </a:solidFill>
                <a:latin typeface="Times New Roman" panose="02020603050405020304" pitchFamily="18" charset="0"/>
                <a:cs typeface="Times New Roman" panose="02020603050405020304" pitchFamily="18" charset="0"/>
              </a:rPr>
              <a:t>S</a:t>
            </a:r>
          </a:p>
        </p:txBody>
      </p:sp>
    </p:spTree>
    <p:extLst>
      <p:ext uri="{BB962C8B-B14F-4D97-AF65-F5344CB8AC3E}">
        <p14:creationId xmlns:p14="http://schemas.microsoft.com/office/powerpoint/2010/main" val="922142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CA" altLang="en-US" dirty="0">
                <a:latin typeface="Arial" charset="0"/>
                <a:cs typeface="Arial" charset="0"/>
              </a:rPr>
              <a:t>Proof</a:t>
            </a:r>
          </a:p>
        </p:txBody>
      </p:sp>
      <p:sp>
        <p:nvSpPr>
          <p:cNvPr id="24579" name="Content Placeholder 2"/>
          <p:cNvSpPr>
            <a:spLocks noGrp="1"/>
          </p:cNvSpPr>
          <p:nvPr>
            <p:ph idx="1"/>
          </p:nvPr>
        </p:nvSpPr>
        <p:spPr/>
        <p:txBody>
          <a:bodyPr/>
          <a:lstStyle/>
          <a:p>
            <a:pPr>
              <a:buFont typeface="Arial" charset="0"/>
              <a:buNone/>
            </a:pPr>
            <a:r>
              <a:rPr lang="en-CA" altLang="en-US" dirty="0">
                <a:latin typeface="Arial" charset="0"/>
                <a:cs typeface="Arial" charset="0"/>
              </a:rPr>
              <a:t>	Suppose it does not</a:t>
            </a:r>
          </a:p>
          <a:p>
            <a:pPr>
              <a:buFont typeface="Arial" charset="0"/>
              <a:buNone/>
            </a:pPr>
            <a:r>
              <a:rPr lang="en-CA" altLang="en-US" dirty="0">
                <a:latin typeface="Arial" charset="0"/>
                <a:cs typeface="Arial" charset="0"/>
              </a:rPr>
              <a:t>	Thus,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 </a:t>
            </a:r>
            <a:r>
              <a:rPr lang="en-CA" altLang="en-US" dirty="0">
                <a:latin typeface="Arial" charset="0"/>
                <a:cs typeface="Arial" charset="0"/>
              </a:rPr>
              <a:t>is connected to the minimum spanning tree via another sequence of edges</a:t>
            </a:r>
          </a:p>
        </p:txBody>
      </p:sp>
      <p:pic>
        <p:nvPicPr>
          <p:cNvPr id="24580" name="Picture 6" descr="C:\Users\dwharder\Desktop\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4582"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spTree>
    <p:extLst>
      <p:ext uri="{BB962C8B-B14F-4D97-AF65-F5344CB8AC3E}">
        <p14:creationId xmlns:p14="http://schemas.microsoft.com/office/powerpoint/2010/main" val="4184872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CA" altLang="en-US" dirty="0">
                <a:latin typeface="Arial" charset="0"/>
                <a:cs typeface="Arial" charset="0"/>
              </a:rPr>
              <a:t>Proof</a:t>
            </a:r>
          </a:p>
        </p:txBody>
      </p:sp>
      <p:sp>
        <p:nvSpPr>
          <p:cNvPr id="25603" name="Content Placeholder 2"/>
          <p:cNvSpPr>
            <a:spLocks noGrp="1"/>
          </p:cNvSpPr>
          <p:nvPr>
            <p:ph idx="1"/>
          </p:nvPr>
        </p:nvSpPr>
        <p:spPr/>
        <p:txBody>
          <a:bodyPr/>
          <a:lstStyle/>
          <a:p>
            <a:pPr>
              <a:buFont typeface="Arial" charset="0"/>
              <a:buNone/>
            </a:pPr>
            <a:r>
              <a:rPr lang="en-CA" altLang="en-US" dirty="0">
                <a:latin typeface="Arial" charset="0"/>
                <a:cs typeface="Arial" charset="0"/>
              </a:rPr>
              <a:t>	Because a minimum spanning tree is connected, there must be a path from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 </a:t>
            </a:r>
            <a:r>
              <a:rPr lang="en-CA" altLang="en-US" dirty="0">
                <a:latin typeface="Arial" charset="0"/>
                <a:cs typeface="Arial" charset="0"/>
              </a:rPr>
              <a:t>back to our existing minimum spanning tree</a:t>
            </a:r>
          </a:p>
          <a:p>
            <a:pPr lvl="1"/>
            <a:r>
              <a:rPr lang="en-CA" altLang="en-US" dirty="0">
                <a:latin typeface="Arial" charset="0"/>
                <a:cs typeface="Arial" charset="0"/>
              </a:rPr>
              <a:t>Let the last edge in this path be </a:t>
            </a:r>
          </a:p>
        </p:txBody>
      </p:sp>
      <p:pic>
        <p:nvPicPr>
          <p:cNvPr id="25604" name="Picture 5" descr="C:\Users\dwharder\Desktop\v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7"/>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graphicFrame>
        <p:nvGraphicFramePr>
          <p:cNvPr id="25606" name="Object 2"/>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1109"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7" name="Rectangle 9"/>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5608" name="Object 3"/>
          <p:cNvGraphicFramePr>
            <a:graphicFrameLocks noChangeAspect="1"/>
          </p:cNvGraphicFramePr>
          <p:nvPr>
            <p:extLst>
              <p:ext uri="{D42A27DB-BD31-4B8C-83A1-F6EECF244321}">
                <p14:modId xmlns:p14="http://schemas.microsoft.com/office/powerpoint/2010/main" val="1004723457"/>
              </p:ext>
            </p:extLst>
          </p:nvPr>
        </p:nvGraphicFramePr>
        <p:xfrm>
          <a:off x="4515991" y="2314575"/>
          <a:ext cx="200025" cy="288925"/>
        </p:xfrm>
        <a:graphic>
          <a:graphicData uri="http://schemas.openxmlformats.org/presentationml/2006/ole">
            <mc:AlternateContent xmlns:mc="http://schemas.openxmlformats.org/markup-compatibility/2006">
              <mc:Choice xmlns:v="urn:schemas-microsoft-com:vml" Requires="v">
                <p:oleObj spid="_x0000_s1110" name="Equation" r:id="rId6" imgW="114151" imgH="164885" progId="Equation.DSMT4">
                  <p:embed/>
                </p:oleObj>
              </mc:Choice>
              <mc:Fallback>
                <p:oleObj name="Equation" r:id="rId6" imgW="114151" imgH="164885"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5991" y="2314575"/>
                        <a:ext cx="2000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65598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r>
              <a:rPr lang="en-US" altLang="zh-CN" dirty="0" err="1"/>
              <a:t>Kruskal’s</a:t>
            </a:r>
            <a:r>
              <a:rPr lang="en-US" altLang="zh-CN" dirty="0"/>
              <a:t> algorithm</a:t>
            </a:r>
          </a:p>
          <a:p>
            <a:endParaRPr lang="zh-CN" altLang="en-US" dirty="0"/>
          </a:p>
        </p:txBody>
      </p:sp>
    </p:spTree>
    <p:extLst>
      <p:ext uri="{BB962C8B-B14F-4D97-AF65-F5344CB8AC3E}">
        <p14:creationId xmlns:p14="http://schemas.microsoft.com/office/powerpoint/2010/main" val="3744607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CA" altLang="en-US" dirty="0">
                <a:latin typeface="Arial" charset="0"/>
                <a:cs typeface="Arial" charset="0"/>
              </a:rPr>
              <a:t>Proof</a:t>
            </a:r>
          </a:p>
        </p:txBody>
      </p:sp>
      <p:sp>
        <p:nvSpPr>
          <p:cNvPr id="26627" name="Content Placeholder 2"/>
          <p:cNvSpPr>
            <a:spLocks noGrp="1"/>
          </p:cNvSpPr>
          <p:nvPr>
            <p:ph idx="1"/>
          </p:nvPr>
        </p:nvSpPr>
        <p:spPr/>
        <p:txBody>
          <a:bodyPr/>
          <a:lstStyle/>
          <a:p>
            <a:pPr>
              <a:buFont typeface="Arial" charset="0"/>
              <a:buNone/>
            </a:pPr>
            <a:r>
              <a:rPr lang="en-CA" altLang="en-US" dirty="0">
                <a:latin typeface="Arial" charset="0"/>
                <a:cs typeface="Arial" charset="0"/>
              </a:rPr>
              <a:t>	Let </a:t>
            </a:r>
            <a:r>
              <a:rPr lang="en-CA" altLang="en-US" i="1" dirty="0">
                <a:latin typeface="Times New Roman" pitchFamily="18" charset="0"/>
                <a:cs typeface="Times New Roman" pitchFamily="18" charset="0"/>
              </a:rPr>
              <a:t>w</a:t>
            </a:r>
            <a:r>
              <a:rPr lang="en-CA" altLang="en-US" dirty="0">
                <a:latin typeface="Arial" charset="0"/>
                <a:cs typeface="Arial" charset="0"/>
              </a:rPr>
              <a:t> be the weight of this minimum spanning tree</a:t>
            </a:r>
          </a:p>
          <a:p>
            <a:pPr lvl="1"/>
            <a:r>
              <a:rPr lang="en-CA" altLang="en-US" dirty="0">
                <a:latin typeface="Arial" charset="0"/>
                <a:cs typeface="Arial" charset="0"/>
              </a:rPr>
              <a:t>Recall, however, that when we chose to add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a:t>
            </a:r>
            <a:r>
              <a:rPr lang="en-CA" altLang="en-US" dirty="0">
                <a:latin typeface="Arial" charset="0"/>
                <a:cs typeface="Arial" charset="0"/>
              </a:rPr>
              <a:t>, it was because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a:t>
            </a:r>
            <a:r>
              <a:rPr lang="en-CA" altLang="en-US" dirty="0">
                <a:latin typeface="Arial" charset="0"/>
                <a:cs typeface="Arial" charset="0"/>
              </a:rPr>
              <a:t>was the edge connecting an adjacent vertex with </a:t>
            </a:r>
            <a:r>
              <a:rPr lang="en-CA" altLang="en-US" b="1" dirty="0">
                <a:latin typeface="Arial" charset="0"/>
                <a:cs typeface="Arial" charset="0"/>
              </a:rPr>
              <a:t>least </a:t>
            </a:r>
            <a:r>
              <a:rPr lang="en-CA" altLang="en-US" dirty="0">
                <a:latin typeface="Arial" charset="0"/>
                <a:cs typeface="Arial" charset="0"/>
              </a:rPr>
              <a:t>weight</a:t>
            </a:r>
          </a:p>
          <a:p>
            <a:pPr lvl="1"/>
            <a:r>
              <a:rPr lang="en-CA" altLang="en-US" dirty="0">
                <a:latin typeface="Arial" charset="0"/>
                <a:cs typeface="Arial" charset="0"/>
              </a:rPr>
              <a:t>Therefore                  where </a:t>
            </a:r>
            <a:r>
              <a:rPr lang="en-CA" altLang="en-US" dirty="0">
                <a:latin typeface="Times New Roman" pitchFamily="18" charset="0"/>
                <a:cs typeface="Times New Roman" pitchFamily="18" charset="0"/>
              </a:rPr>
              <a:t>|</a:t>
            </a:r>
            <a:r>
              <a:rPr lang="en-CA" altLang="en-US" i="1" dirty="0">
                <a:latin typeface="Times New Roman" pitchFamily="18" charset="0"/>
                <a:cs typeface="Times New Roman" pitchFamily="18" charset="0"/>
              </a:rPr>
              <a:t>e</a:t>
            </a:r>
            <a:r>
              <a:rPr lang="en-CA" altLang="en-US" dirty="0">
                <a:latin typeface="Times New Roman" pitchFamily="18" charset="0"/>
                <a:cs typeface="Times New Roman" pitchFamily="18" charset="0"/>
              </a:rPr>
              <a:t>|</a:t>
            </a:r>
            <a:r>
              <a:rPr lang="en-CA" altLang="en-US" dirty="0">
                <a:latin typeface="Arial" charset="0"/>
                <a:cs typeface="Arial" charset="0"/>
              </a:rPr>
              <a:t> represents the weight of the edge </a:t>
            </a:r>
            <a:r>
              <a:rPr lang="en-CA" altLang="en-US" i="1" dirty="0">
                <a:latin typeface="Times New Roman" pitchFamily="18" charset="0"/>
                <a:cs typeface="Times New Roman" pitchFamily="18" charset="0"/>
              </a:rPr>
              <a:t>e</a:t>
            </a:r>
            <a:r>
              <a:rPr lang="en-CA" altLang="en-US" dirty="0">
                <a:latin typeface="Arial" charset="0"/>
                <a:cs typeface="Arial" charset="0"/>
              </a:rPr>
              <a:t>    </a:t>
            </a:r>
          </a:p>
          <a:p>
            <a:pPr>
              <a:buFont typeface="Arial" charset="0"/>
              <a:buNone/>
            </a:pPr>
            <a:endParaRPr lang="en-CA" altLang="en-US" dirty="0">
              <a:latin typeface="Arial" charset="0"/>
              <a:cs typeface="Arial" charset="0"/>
            </a:endParaRPr>
          </a:p>
        </p:txBody>
      </p:sp>
      <p:pic>
        <p:nvPicPr>
          <p:cNvPr id="26628" name="Picture 4" descr="C:\Users\dwharder\Desktop\v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6630"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6631" name="Object 2"/>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2174"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2" name="Object 3"/>
          <p:cNvGraphicFramePr>
            <a:graphicFrameLocks noChangeAspect="1"/>
          </p:cNvGraphicFramePr>
          <p:nvPr/>
        </p:nvGraphicFramePr>
        <p:xfrm>
          <a:off x="2449513" y="2565400"/>
          <a:ext cx="784225" cy="390525"/>
        </p:xfrm>
        <a:graphic>
          <a:graphicData uri="http://schemas.openxmlformats.org/presentationml/2006/ole">
            <mc:AlternateContent xmlns:mc="http://schemas.openxmlformats.org/markup-compatibility/2006">
              <mc:Choice xmlns:v="urn:schemas-microsoft-com:vml" Requires="v">
                <p:oleObj spid="_x0000_s2175" name="Equation" r:id="rId6" imgW="457200" imgH="228600" progId="Equation.DSMT4">
                  <p:embed/>
                </p:oleObj>
              </mc:Choice>
              <mc:Fallback>
                <p:oleObj name="Equation" r:id="rId6" imgW="4572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9513" y="2565400"/>
                        <a:ext cx="7842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3" name="Object 4"/>
          <p:cNvGraphicFramePr>
            <a:graphicFrameLocks noChangeAspect="1"/>
          </p:cNvGraphicFramePr>
          <p:nvPr/>
        </p:nvGraphicFramePr>
        <p:xfrm>
          <a:off x="1900238" y="3284538"/>
          <a:ext cx="1133475" cy="392112"/>
        </p:xfrm>
        <a:graphic>
          <a:graphicData uri="http://schemas.openxmlformats.org/presentationml/2006/ole">
            <mc:AlternateContent xmlns:mc="http://schemas.openxmlformats.org/markup-compatibility/2006">
              <mc:Choice xmlns:v="urn:schemas-microsoft-com:vml" Requires="v">
                <p:oleObj spid="_x0000_s2176" name="Equation" r:id="rId8" imgW="660400" imgH="228600" progId="Equation.DSMT4">
                  <p:embed/>
                </p:oleObj>
              </mc:Choice>
              <mc:Fallback>
                <p:oleObj name="Equation" r:id="rId8" imgW="6604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0238" y="3284538"/>
                        <a:ext cx="1133475"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4244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descr="C:\Users\dwharder\Desktop\v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itle 1"/>
          <p:cNvSpPr>
            <a:spLocks noGrp="1"/>
          </p:cNvSpPr>
          <p:nvPr>
            <p:ph type="title"/>
          </p:nvPr>
        </p:nvSpPr>
        <p:spPr/>
        <p:txBody>
          <a:bodyPr/>
          <a:lstStyle/>
          <a:p>
            <a:r>
              <a:rPr lang="en-CA" altLang="en-US" dirty="0">
                <a:latin typeface="Arial" charset="0"/>
                <a:cs typeface="Arial" charset="0"/>
              </a:rPr>
              <a:t>Proof</a:t>
            </a:r>
          </a:p>
        </p:txBody>
      </p:sp>
      <p:sp>
        <p:nvSpPr>
          <p:cNvPr id="27652" name="Content Placeholder 2"/>
          <p:cNvSpPr>
            <a:spLocks noGrp="1"/>
          </p:cNvSpPr>
          <p:nvPr>
            <p:ph idx="1"/>
          </p:nvPr>
        </p:nvSpPr>
        <p:spPr/>
        <p:txBody>
          <a:bodyPr/>
          <a:lstStyle/>
          <a:p>
            <a:pPr>
              <a:buFont typeface="Arial" charset="0"/>
              <a:buNone/>
            </a:pPr>
            <a:r>
              <a:rPr lang="en-CA" altLang="en-US" dirty="0">
                <a:latin typeface="Arial" charset="0"/>
                <a:cs typeface="Arial" charset="0"/>
              </a:rPr>
              <a:t>	Suppose we swap edges and choose to include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and exclude </a:t>
            </a:r>
          </a:p>
          <a:p>
            <a:pPr lvl="1"/>
            <a:r>
              <a:rPr lang="en-CA" altLang="en-US" dirty="0">
                <a:latin typeface="Arial" charset="0"/>
                <a:cs typeface="Arial" charset="0"/>
              </a:rPr>
              <a:t>The result is still a spanning tree, but the weight is now</a:t>
            </a:r>
          </a:p>
        </p:txBody>
      </p:sp>
      <p:sp>
        <p:nvSpPr>
          <p:cNvPr id="27653"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7654" name="Rectangle 11"/>
          <p:cNvSpPr>
            <a:spLocks noChangeArrowheads="1"/>
          </p:cNvSpPr>
          <p:nvPr/>
        </p:nvSpPr>
        <p:spPr bwMode="auto">
          <a:xfrm>
            <a:off x="4592638" y="4221163"/>
            <a:ext cx="555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r>
              <a:rPr lang="en-CA" altLang="en-US" sz="1400"/>
              <a:t> </a:t>
            </a:r>
          </a:p>
        </p:txBody>
      </p:sp>
      <p:graphicFrame>
        <p:nvGraphicFramePr>
          <p:cNvPr id="27655"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3195"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9"/>
          <p:cNvGraphicFramePr>
            <a:graphicFrameLocks noChangeAspect="1"/>
          </p:cNvGraphicFramePr>
          <p:nvPr>
            <p:extLst>
              <p:ext uri="{D42A27DB-BD31-4B8C-83A1-F6EECF244321}">
                <p14:modId xmlns:p14="http://schemas.microsoft.com/office/powerpoint/2010/main" val="372350817"/>
              </p:ext>
            </p:extLst>
          </p:nvPr>
        </p:nvGraphicFramePr>
        <p:xfrm>
          <a:off x="3419475" y="2420888"/>
          <a:ext cx="1698625" cy="390525"/>
        </p:xfrm>
        <a:graphic>
          <a:graphicData uri="http://schemas.openxmlformats.org/presentationml/2006/ole">
            <mc:AlternateContent xmlns:mc="http://schemas.openxmlformats.org/markup-compatibility/2006">
              <mc:Choice xmlns:v="urn:schemas-microsoft-com:vml" Requires="v">
                <p:oleObj spid="_x0000_s3196" name="Equation" r:id="rId6" imgW="990600" imgH="228600" progId="Equation.DSMT4">
                  <p:embed/>
                </p:oleObj>
              </mc:Choice>
              <mc:Fallback>
                <p:oleObj name="Equation" r:id="rId6" imgW="9906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475" y="2420888"/>
                        <a:ext cx="16986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7" name="Object 3"/>
          <p:cNvGraphicFramePr>
            <a:graphicFrameLocks noChangeAspect="1"/>
          </p:cNvGraphicFramePr>
          <p:nvPr>
            <p:extLst>
              <p:ext uri="{D42A27DB-BD31-4B8C-83A1-F6EECF244321}">
                <p14:modId xmlns:p14="http://schemas.microsoft.com/office/powerpoint/2010/main" val="1987946564"/>
              </p:ext>
            </p:extLst>
          </p:nvPr>
        </p:nvGraphicFramePr>
        <p:xfrm>
          <a:off x="8116391" y="1654195"/>
          <a:ext cx="200025" cy="288925"/>
        </p:xfrm>
        <a:graphic>
          <a:graphicData uri="http://schemas.openxmlformats.org/presentationml/2006/ole">
            <mc:AlternateContent xmlns:mc="http://schemas.openxmlformats.org/markup-compatibility/2006">
              <mc:Choice xmlns:v="urn:schemas-microsoft-com:vml" Requires="v">
                <p:oleObj spid="_x0000_s3197" name="Equation" r:id="rId8" imgW="114151" imgH="164885" progId="Equation.DSMT4">
                  <p:embed/>
                </p:oleObj>
              </mc:Choice>
              <mc:Fallback>
                <p:oleObj name="Equation" r:id="rId8" imgW="114151" imgH="164885"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16391" y="1654195"/>
                        <a:ext cx="2000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21018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descr="C:\Users\dwharder\Desktop\v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itle 1"/>
          <p:cNvSpPr>
            <a:spLocks noGrp="1"/>
          </p:cNvSpPr>
          <p:nvPr>
            <p:ph type="title"/>
          </p:nvPr>
        </p:nvSpPr>
        <p:spPr/>
        <p:txBody>
          <a:bodyPr/>
          <a:lstStyle/>
          <a:p>
            <a:r>
              <a:rPr lang="en-CA" altLang="en-US" dirty="0">
                <a:latin typeface="Arial" charset="0"/>
                <a:cs typeface="Arial" charset="0"/>
              </a:rPr>
              <a:t>Proof</a:t>
            </a:r>
          </a:p>
        </p:txBody>
      </p:sp>
      <p:sp>
        <p:nvSpPr>
          <p:cNvPr id="28676" name="Content Placeholder 2"/>
          <p:cNvSpPr>
            <a:spLocks noGrp="1"/>
          </p:cNvSpPr>
          <p:nvPr>
            <p:ph idx="1"/>
          </p:nvPr>
        </p:nvSpPr>
        <p:spPr/>
        <p:txBody>
          <a:bodyPr/>
          <a:lstStyle/>
          <a:p>
            <a:pPr>
              <a:buFont typeface="Arial" charset="0"/>
              <a:buNone/>
            </a:pPr>
            <a:r>
              <a:rPr lang="en-CA" altLang="en-US" dirty="0">
                <a:latin typeface="Arial" charset="0"/>
                <a:cs typeface="Arial" charset="0"/>
              </a:rPr>
              <a:t>	Thus, by swapping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for   , we have a spanning tree that has less weight than the so-called minimum spanning tree containing </a:t>
            </a:r>
          </a:p>
          <a:p>
            <a:pPr lvl="1"/>
            <a:r>
              <a:rPr lang="en-CA" altLang="en-US" dirty="0">
                <a:latin typeface="Arial" charset="0"/>
                <a:cs typeface="Arial" charset="0"/>
              </a:rPr>
              <a:t>This contradicts our assumption that the spanning tree containing      was minimal</a:t>
            </a:r>
          </a:p>
          <a:p>
            <a:pPr lvl="1"/>
            <a:r>
              <a:rPr lang="en-CA" altLang="en-US" dirty="0">
                <a:latin typeface="Arial" charset="0"/>
                <a:cs typeface="Arial" charset="0"/>
              </a:rPr>
              <a:t>Therefore, we have proved that our minimum spanning tree must contain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a:t>
            </a:r>
          </a:p>
        </p:txBody>
      </p:sp>
      <p:sp>
        <p:nvSpPr>
          <p:cNvPr id="28677"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8678" name="Rectangle 11"/>
          <p:cNvSpPr>
            <a:spLocks noChangeArrowheads="1"/>
          </p:cNvSpPr>
          <p:nvPr/>
        </p:nvSpPr>
        <p:spPr bwMode="auto">
          <a:xfrm>
            <a:off x="4592638" y="4221163"/>
            <a:ext cx="317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endParaRPr lang="en-CA" altLang="en-US" sz="1400"/>
          </a:p>
        </p:txBody>
      </p:sp>
      <p:graphicFrame>
        <p:nvGraphicFramePr>
          <p:cNvPr id="28679"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4259"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9"/>
          <p:cNvGraphicFramePr>
            <a:graphicFrameLocks noChangeAspect="1"/>
          </p:cNvGraphicFramePr>
          <p:nvPr/>
        </p:nvGraphicFramePr>
        <p:xfrm>
          <a:off x="3656013" y="1671638"/>
          <a:ext cx="195262" cy="282575"/>
        </p:xfrm>
        <a:graphic>
          <a:graphicData uri="http://schemas.openxmlformats.org/presentationml/2006/ole">
            <mc:AlternateContent xmlns:mc="http://schemas.openxmlformats.org/markup-compatibility/2006">
              <mc:Choice xmlns:v="urn:schemas-microsoft-com:vml" Requires="v">
                <p:oleObj spid="_x0000_s4260" name="Equation" r:id="rId6" imgW="114151" imgH="164885" progId="Equation.DSMT4">
                  <p:embed/>
                </p:oleObj>
              </mc:Choice>
              <mc:Fallback>
                <p:oleObj name="Equation" r:id="rId6" imgW="114151" imgH="164885"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6013" y="1671638"/>
                        <a:ext cx="195262"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1" name="Object 5"/>
          <p:cNvGraphicFramePr>
            <a:graphicFrameLocks noChangeAspect="1"/>
          </p:cNvGraphicFramePr>
          <p:nvPr/>
        </p:nvGraphicFramePr>
        <p:xfrm>
          <a:off x="7689850" y="1978025"/>
          <a:ext cx="195263" cy="282575"/>
        </p:xfrm>
        <a:graphic>
          <a:graphicData uri="http://schemas.openxmlformats.org/presentationml/2006/ole">
            <mc:AlternateContent xmlns:mc="http://schemas.openxmlformats.org/markup-compatibility/2006">
              <mc:Choice xmlns:v="urn:schemas-microsoft-com:vml" Requires="v">
                <p:oleObj spid="_x0000_s4261" name="Equation" r:id="rId8" imgW="114151" imgH="164885" progId="Equation.DSMT4">
                  <p:embed/>
                </p:oleObj>
              </mc:Choice>
              <mc:Fallback>
                <p:oleObj name="Equation" r:id="rId8" imgW="114151" imgH="164885"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9850" y="1978025"/>
                        <a:ext cx="195263"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2" name="Object 6"/>
          <p:cNvGraphicFramePr>
            <a:graphicFrameLocks noChangeAspect="1"/>
          </p:cNvGraphicFramePr>
          <p:nvPr>
            <p:extLst>
              <p:ext uri="{D42A27DB-BD31-4B8C-83A1-F6EECF244321}">
                <p14:modId xmlns:p14="http://schemas.microsoft.com/office/powerpoint/2010/main" val="1205243075"/>
              </p:ext>
            </p:extLst>
          </p:nvPr>
        </p:nvGraphicFramePr>
        <p:xfrm>
          <a:off x="7943850" y="2319338"/>
          <a:ext cx="190500" cy="276764"/>
        </p:xfrm>
        <a:graphic>
          <a:graphicData uri="http://schemas.openxmlformats.org/presentationml/2006/ole">
            <mc:AlternateContent xmlns:mc="http://schemas.openxmlformats.org/markup-compatibility/2006">
              <mc:Choice xmlns:v="urn:schemas-microsoft-com:vml" Requires="v">
                <p:oleObj spid="_x0000_s4262" name="Equation" r:id="rId10" imgW="114151" imgH="164885" progId="Equation.DSMT4">
                  <p:embed/>
                </p:oleObj>
              </mc:Choice>
              <mc:Fallback>
                <p:oleObj name="Equation" r:id="rId10" imgW="114151" imgH="164885"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3850" y="2319338"/>
                        <a:ext cx="190500" cy="27676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71763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C:\Users\dwharder\Desktop\v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itle 1"/>
          <p:cNvSpPr>
            <a:spLocks noGrp="1"/>
          </p:cNvSpPr>
          <p:nvPr>
            <p:ph type="title"/>
          </p:nvPr>
        </p:nvSpPr>
        <p:spPr/>
        <p:txBody>
          <a:bodyPr/>
          <a:lstStyle/>
          <a:p>
            <a:r>
              <a:rPr lang="en-CA" altLang="en-US">
                <a:latin typeface="Arial" charset="0"/>
                <a:cs typeface="Arial" charset="0"/>
              </a:rPr>
              <a:t>Strategy</a:t>
            </a:r>
          </a:p>
        </p:txBody>
      </p:sp>
      <p:sp>
        <p:nvSpPr>
          <p:cNvPr id="29700" name="Content Placeholder 2"/>
          <p:cNvSpPr>
            <a:spLocks noGrp="1"/>
          </p:cNvSpPr>
          <p:nvPr>
            <p:ph idx="1"/>
          </p:nvPr>
        </p:nvSpPr>
        <p:spPr/>
        <p:txBody>
          <a:bodyPr/>
          <a:lstStyle/>
          <a:p>
            <a:pPr>
              <a:buFont typeface="Arial" charset="0"/>
              <a:buNone/>
            </a:pPr>
            <a:r>
              <a:rPr lang="en-CA" altLang="en-US">
                <a:latin typeface="Arial" charset="0"/>
                <a:cs typeface="Arial" charset="0"/>
              </a:rPr>
              <a:t>	Recall that we did not prescribe the value of </a:t>
            </a:r>
            <a:r>
              <a:rPr lang="en-CA" altLang="en-US" i="1">
                <a:latin typeface="Times New Roman" pitchFamily="18" charset="0"/>
                <a:cs typeface="Times New Roman" pitchFamily="18" charset="0"/>
              </a:rPr>
              <a:t>k</a:t>
            </a:r>
            <a:r>
              <a:rPr lang="en-CA" altLang="en-US">
                <a:latin typeface="Arial" charset="0"/>
                <a:cs typeface="Arial" charset="0"/>
              </a:rPr>
              <a:t>, and thus, </a:t>
            </a:r>
            <a:r>
              <a:rPr lang="en-CA" altLang="en-US" i="1">
                <a:latin typeface="Times New Roman" pitchFamily="18" charset="0"/>
                <a:cs typeface="Times New Roman" pitchFamily="18" charset="0"/>
              </a:rPr>
              <a:t>k</a:t>
            </a:r>
            <a:r>
              <a:rPr lang="en-CA" altLang="en-US">
                <a:latin typeface="Arial" charset="0"/>
                <a:cs typeface="Arial" charset="0"/>
              </a:rPr>
              <a:t> could be any value, including </a:t>
            </a:r>
            <a:r>
              <a:rPr lang="en-CA" altLang="en-US" i="1">
                <a:latin typeface="Times New Roman" pitchFamily="18" charset="0"/>
                <a:cs typeface="Times New Roman" pitchFamily="18" charset="0"/>
              </a:rPr>
              <a:t>k</a:t>
            </a:r>
            <a:r>
              <a:rPr lang="en-CA" altLang="en-US">
                <a:latin typeface="Times New Roman" pitchFamily="18" charset="0"/>
                <a:cs typeface="Times New Roman" pitchFamily="18" charset="0"/>
              </a:rPr>
              <a:t> = 1</a:t>
            </a:r>
          </a:p>
        </p:txBody>
      </p:sp>
      <p:sp>
        <p:nvSpPr>
          <p:cNvPr id="29701"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9702" name="Rectangle 11"/>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9703"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5163"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13062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CA" altLang="en-US">
                <a:latin typeface="Arial" charset="0"/>
                <a:cs typeface="Arial" charset="0"/>
              </a:rPr>
              <a:t>Strategy</a:t>
            </a:r>
          </a:p>
        </p:txBody>
      </p:sp>
      <p:sp>
        <p:nvSpPr>
          <p:cNvPr id="30723" name="Content Placeholder 2"/>
          <p:cNvSpPr>
            <a:spLocks noGrp="1"/>
          </p:cNvSpPr>
          <p:nvPr>
            <p:ph idx="1"/>
          </p:nvPr>
        </p:nvSpPr>
        <p:spPr/>
        <p:txBody>
          <a:bodyPr/>
          <a:lstStyle/>
          <a:p>
            <a:pPr>
              <a:buFont typeface="Arial" charset="0"/>
              <a:buNone/>
            </a:pPr>
            <a:r>
              <a:rPr lang="en-CA" altLang="en-US">
                <a:latin typeface="Arial" charset="0"/>
                <a:cs typeface="Arial" charset="0"/>
              </a:rPr>
              <a:t>	Recall that we did not prescribe the value of </a:t>
            </a:r>
            <a:r>
              <a:rPr lang="en-CA" altLang="en-US" i="1">
                <a:latin typeface="Times New Roman" pitchFamily="18" charset="0"/>
                <a:cs typeface="Times New Roman" pitchFamily="18" charset="0"/>
              </a:rPr>
              <a:t>k</a:t>
            </a:r>
            <a:r>
              <a:rPr lang="en-CA" altLang="en-US">
                <a:latin typeface="Arial" charset="0"/>
                <a:cs typeface="Arial" charset="0"/>
              </a:rPr>
              <a:t>, and thus, </a:t>
            </a:r>
            <a:r>
              <a:rPr lang="en-CA" altLang="en-US" i="1">
                <a:latin typeface="Times New Roman" pitchFamily="18" charset="0"/>
                <a:cs typeface="Times New Roman" pitchFamily="18" charset="0"/>
              </a:rPr>
              <a:t>k</a:t>
            </a:r>
            <a:r>
              <a:rPr lang="en-CA" altLang="en-US">
                <a:latin typeface="Arial" charset="0"/>
                <a:cs typeface="Arial" charset="0"/>
              </a:rPr>
              <a:t> could be any value, including </a:t>
            </a:r>
            <a:r>
              <a:rPr lang="en-CA" altLang="en-US" i="1">
                <a:latin typeface="Times New Roman" pitchFamily="18" charset="0"/>
                <a:cs typeface="Times New Roman" pitchFamily="18" charset="0"/>
              </a:rPr>
              <a:t>k</a:t>
            </a:r>
            <a:r>
              <a:rPr lang="en-CA" altLang="en-US">
                <a:latin typeface="Times New Roman" pitchFamily="18" charset="0"/>
                <a:cs typeface="Times New Roman" pitchFamily="18" charset="0"/>
              </a:rPr>
              <a:t> = 1</a:t>
            </a:r>
            <a:endParaRPr lang="en-CA" altLang="en-US">
              <a:latin typeface="Arial" charset="0"/>
              <a:cs typeface="Arial" charset="0"/>
            </a:endParaRPr>
          </a:p>
          <a:p>
            <a:pPr lvl="1"/>
            <a:r>
              <a:rPr lang="en-CA" altLang="en-US">
                <a:latin typeface="Arial" charset="0"/>
                <a:cs typeface="Arial" charset="0"/>
              </a:rPr>
              <a:t>Given a single vertex </a:t>
            </a:r>
            <a:r>
              <a:rPr lang="en-CA" altLang="en-US" i="1">
                <a:latin typeface="Times New Roman" pitchFamily="18" charset="0"/>
                <a:cs typeface="Times New Roman" pitchFamily="18" charset="0"/>
              </a:rPr>
              <a:t>e</a:t>
            </a:r>
            <a:r>
              <a:rPr lang="en-CA" altLang="en-US" baseline="-25000">
                <a:latin typeface="Times New Roman" pitchFamily="18" charset="0"/>
                <a:cs typeface="Times New Roman" pitchFamily="18" charset="0"/>
              </a:rPr>
              <a:t>1</a:t>
            </a:r>
            <a:r>
              <a:rPr lang="en-CA" altLang="en-US">
                <a:latin typeface="Arial" charset="0"/>
                <a:cs typeface="Arial" charset="0"/>
              </a:rPr>
              <a:t>, it forms a minimum spanning tree on one vertex  </a:t>
            </a:r>
          </a:p>
        </p:txBody>
      </p:sp>
      <p:pic>
        <p:nvPicPr>
          <p:cNvPr id="30724" name="Picture 3" descr="C:\Users\dwharder\Desktop\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9"/>
          <p:cNvSpPr>
            <a:spLocks noChangeArrowheads="1"/>
          </p:cNvSpPr>
          <p:nvPr/>
        </p:nvSpPr>
        <p:spPr bwMode="auto">
          <a:xfrm>
            <a:off x="4211638"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Tree>
    <p:extLst>
      <p:ext uri="{BB962C8B-B14F-4D97-AF65-F5344CB8AC3E}">
        <p14:creationId xmlns:p14="http://schemas.microsoft.com/office/powerpoint/2010/main" val="1634150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CA" altLang="en-US">
                <a:latin typeface="Arial" charset="0"/>
                <a:cs typeface="Arial" charset="0"/>
              </a:rPr>
              <a:t>Strategy</a:t>
            </a:r>
          </a:p>
        </p:txBody>
      </p:sp>
      <p:sp>
        <p:nvSpPr>
          <p:cNvPr id="31747" name="Content Placeholder 2"/>
          <p:cNvSpPr>
            <a:spLocks noGrp="1"/>
          </p:cNvSpPr>
          <p:nvPr>
            <p:ph idx="1"/>
          </p:nvPr>
        </p:nvSpPr>
        <p:spPr/>
        <p:txBody>
          <a:bodyPr/>
          <a:lstStyle/>
          <a:p>
            <a:pPr>
              <a:buFont typeface="Arial" charset="0"/>
              <a:buNone/>
            </a:pPr>
            <a:r>
              <a:rPr lang="en-CA" altLang="en-US" dirty="0">
                <a:latin typeface="Arial" charset="0"/>
                <a:cs typeface="Arial" charset="0"/>
              </a:rPr>
              <a:t>	Add that adjacent vertex</a:t>
            </a:r>
            <a:r>
              <a:rPr lang="en-CA" altLang="en-US" i="1" dirty="0">
                <a:latin typeface="Times New Roman" pitchFamily="18" charset="0"/>
                <a:cs typeface="Times New Roman" pitchFamily="18" charset="0"/>
              </a:rPr>
              <a:t> v</a:t>
            </a:r>
            <a:r>
              <a:rPr lang="en-CA" altLang="en-US" baseline="-25000" dirty="0">
                <a:latin typeface="Times New Roman" pitchFamily="18" charset="0"/>
                <a:cs typeface="Times New Roman" pitchFamily="18" charset="0"/>
              </a:rPr>
              <a:t>2</a:t>
            </a:r>
            <a:r>
              <a:rPr lang="en-CA" altLang="en-US" dirty="0">
                <a:latin typeface="Arial" charset="0"/>
                <a:cs typeface="Arial" charset="0"/>
              </a:rPr>
              <a:t> that has a connecting edge </a:t>
            </a:r>
            <a:r>
              <a:rPr lang="en-CA" altLang="en-US" i="1" dirty="0">
                <a:latin typeface="Times New Roman" pitchFamily="18" charset="0"/>
                <a:cs typeface="Times New Roman" pitchFamily="18" charset="0"/>
              </a:rPr>
              <a:t>e</a:t>
            </a:r>
            <a:r>
              <a:rPr lang="en-CA" altLang="en-US" baseline="-25000" dirty="0">
                <a:latin typeface="Times New Roman" pitchFamily="18" charset="0"/>
                <a:cs typeface="Times New Roman" pitchFamily="18" charset="0"/>
              </a:rPr>
              <a:t>1</a:t>
            </a:r>
            <a:r>
              <a:rPr lang="en-CA" altLang="en-US" dirty="0">
                <a:latin typeface="Arial" charset="0"/>
                <a:cs typeface="Arial" charset="0"/>
              </a:rPr>
              <a:t> of minimum weight</a:t>
            </a:r>
          </a:p>
          <a:p>
            <a:pPr lvl="1"/>
            <a:r>
              <a:rPr lang="en-CA" altLang="en-US" dirty="0">
                <a:latin typeface="Arial" charset="0"/>
                <a:cs typeface="Arial" charset="0"/>
              </a:rPr>
              <a:t>This forms a minimum spanning tree on our two vertices and </a:t>
            </a:r>
            <a:r>
              <a:rPr lang="en-CA" altLang="en-US" i="1" dirty="0">
                <a:latin typeface="Times New Roman" pitchFamily="18" charset="0"/>
                <a:cs typeface="Times New Roman" pitchFamily="18" charset="0"/>
              </a:rPr>
              <a:t>e</a:t>
            </a:r>
            <a:r>
              <a:rPr lang="en-CA" altLang="en-US" baseline="-25000" dirty="0">
                <a:latin typeface="Times New Roman" pitchFamily="18" charset="0"/>
                <a:cs typeface="Times New Roman" pitchFamily="18" charset="0"/>
              </a:rPr>
              <a:t>1</a:t>
            </a:r>
            <a:r>
              <a:rPr lang="en-CA" altLang="en-US" dirty="0">
                <a:latin typeface="Arial" charset="0"/>
                <a:cs typeface="Arial" charset="0"/>
              </a:rPr>
              <a:t> must be in any minimum spanning tree containing the vertices </a:t>
            </a:r>
            <a:r>
              <a:rPr lang="en-CA" altLang="en-US" i="1" dirty="0">
                <a:latin typeface="Times New Roman" pitchFamily="18" charset="0"/>
                <a:cs typeface="Times New Roman" pitchFamily="18" charset="0"/>
              </a:rPr>
              <a:t>v</a:t>
            </a:r>
            <a:r>
              <a:rPr lang="en-CA" altLang="en-US" baseline="-25000" dirty="0">
                <a:latin typeface="Times New Roman" pitchFamily="18" charset="0"/>
                <a:cs typeface="Times New Roman" pitchFamily="18" charset="0"/>
              </a:rPr>
              <a:t>1</a:t>
            </a:r>
            <a:r>
              <a:rPr lang="en-CA" altLang="en-US" dirty="0">
                <a:latin typeface="Arial" charset="0"/>
                <a:cs typeface="Arial" charset="0"/>
              </a:rPr>
              <a:t> and </a:t>
            </a:r>
            <a:r>
              <a:rPr lang="en-CA" altLang="en-US" i="1" dirty="0">
                <a:latin typeface="Times New Roman" pitchFamily="18" charset="0"/>
                <a:cs typeface="Times New Roman" pitchFamily="18" charset="0"/>
              </a:rPr>
              <a:t>v</a:t>
            </a:r>
            <a:r>
              <a:rPr lang="en-CA" altLang="en-US" baseline="-25000" dirty="0">
                <a:latin typeface="Times New Roman" pitchFamily="18" charset="0"/>
                <a:cs typeface="Times New Roman" pitchFamily="18" charset="0"/>
              </a:rPr>
              <a:t>2</a:t>
            </a:r>
            <a:endParaRPr lang="en-CA" altLang="en-US" dirty="0">
              <a:latin typeface="Arial" charset="0"/>
              <a:cs typeface="Arial" charset="0"/>
            </a:endParaRPr>
          </a:p>
          <a:p>
            <a:pPr lvl="1">
              <a:buFont typeface="Arial" charset="0"/>
              <a:buNone/>
            </a:pPr>
            <a:endParaRPr lang="en-CA" altLang="en-US" dirty="0">
              <a:latin typeface="Times New Roman" pitchFamily="18" charset="0"/>
              <a:cs typeface="Times New Roman" pitchFamily="18" charset="0"/>
            </a:endParaRPr>
          </a:p>
        </p:txBody>
      </p:sp>
      <p:pic>
        <p:nvPicPr>
          <p:cNvPr id="31748" name="Picture 4" descr="C:\Users\dwharder\Desktop\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6"/>
          <p:cNvSpPr>
            <a:spLocks noChangeArrowheads="1"/>
          </p:cNvSpPr>
          <p:nvPr/>
        </p:nvSpPr>
        <p:spPr bwMode="auto">
          <a:xfrm>
            <a:off x="4211638"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
        <p:nvSpPr>
          <p:cNvPr id="31750" name="Rectangle 7"/>
          <p:cNvSpPr>
            <a:spLocks noChangeArrowheads="1"/>
          </p:cNvSpPr>
          <p:nvPr/>
        </p:nvSpPr>
        <p:spPr bwMode="auto">
          <a:xfrm>
            <a:off x="3851275" y="3716338"/>
            <a:ext cx="403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2</a:t>
            </a:r>
            <a:r>
              <a:rPr lang="en-CA" altLang="en-US" sz="1600"/>
              <a:t> </a:t>
            </a:r>
          </a:p>
        </p:txBody>
      </p:sp>
      <p:sp>
        <p:nvSpPr>
          <p:cNvPr id="31751" name="Rectangle 8"/>
          <p:cNvSpPr>
            <a:spLocks noChangeArrowheads="1"/>
          </p:cNvSpPr>
          <p:nvPr/>
        </p:nvSpPr>
        <p:spPr bwMode="auto">
          <a:xfrm>
            <a:off x="4148138" y="4195763"/>
            <a:ext cx="403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e</a:t>
            </a:r>
            <a:r>
              <a:rPr lang="en-CA" altLang="en-US" sz="1600" baseline="-25000">
                <a:latin typeface="Times New Roman" pitchFamily="18" charset="0"/>
                <a:cs typeface="Times New Roman" pitchFamily="18" charset="0"/>
              </a:rPr>
              <a:t>1</a:t>
            </a:r>
            <a:r>
              <a:rPr lang="en-CA" altLang="en-US" sz="1600"/>
              <a:t> </a:t>
            </a:r>
          </a:p>
        </p:txBody>
      </p:sp>
    </p:spTree>
    <p:extLst>
      <p:ext uri="{BB962C8B-B14F-4D97-AF65-F5344CB8AC3E}">
        <p14:creationId xmlns:p14="http://schemas.microsoft.com/office/powerpoint/2010/main" val="3456438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dirty="0">
                <a:latin typeface="Arial" charset="0"/>
                <a:cs typeface="Arial" charset="0"/>
              </a:rPr>
              <a:t>Prim’s Algorithm</a:t>
            </a:r>
          </a:p>
        </p:txBody>
      </p:sp>
      <p:sp>
        <p:nvSpPr>
          <p:cNvPr id="2273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Prim’s algorithm for finding the minimum spanning tree states:</a:t>
            </a:r>
          </a:p>
          <a:p>
            <a:pPr lvl="1"/>
            <a:r>
              <a:rPr lang="en-US" altLang="en-US" dirty="0">
                <a:latin typeface="Arial" charset="0"/>
                <a:cs typeface="Arial" charset="0"/>
              </a:rPr>
              <a:t>Start with an arbitrary vertex to form a minimum spanning tree on one vertex</a:t>
            </a:r>
          </a:p>
          <a:p>
            <a:pPr lvl="1"/>
            <a:r>
              <a:rPr lang="en-US" altLang="en-US" dirty="0">
                <a:latin typeface="Arial" charset="0"/>
                <a:cs typeface="Arial" charset="0"/>
              </a:rPr>
              <a:t>At each step, add </a:t>
            </a:r>
            <a:r>
              <a:rPr lang="en-CA" altLang="en-US" dirty="0">
                <a:latin typeface="Arial" charset="0"/>
                <a:cs typeface="Arial" charset="0"/>
              </a:rPr>
              <a:t>the edge with least weight that connects the current minimum spanning tree to a new vertex</a:t>
            </a:r>
            <a:endParaRPr lang="en-CA" altLang="en-US" dirty="0">
              <a:latin typeface="Times New Roman" pitchFamily="18" charset="0"/>
              <a:cs typeface="Times New Roman" pitchFamily="18" charset="0"/>
            </a:endParaRPr>
          </a:p>
          <a:p>
            <a:pPr lvl="1"/>
            <a:r>
              <a:rPr lang="en-US" altLang="en-US" dirty="0">
                <a:latin typeface="Arial" charset="0"/>
                <a:cs typeface="Arial" charset="0"/>
              </a:rPr>
              <a:t>Continue until we have </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 – 1</a:t>
            </a:r>
            <a:r>
              <a:rPr lang="en-US" altLang="en-US" dirty="0">
                <a:latin typeface="Arial" charset="0"/>
                <a:cs typeface="Arial" charset="0"/>
              </a:rPr>
              <a:t> edges and </a:t>
            </a:r>
            <a:r>
              <a:rPr lang="en-US" altLang="en-US" i="1" dirty="0">
                <a:latin typeface="Times New Roman" pitchFamily="18" charset="0"/>
                <a:cs typeface="Times New Roman" pitchFamily="18" charset="0"/>
              </a:rPr>
              <a:t>n</a:t>
            </a:r>
            <a:r>
              <a:rPr lang="en-US" altLang="en-US" dirty="0">
                <a:latin typeface="Arial" charset="0"/>
                <a:cs typeface="Arial" charset="0"/>
              </a:rPr>
              <a:t> vertices</a:t>
            </a:r>
          </a:p>
          <a:p>
            <a:endParaRPr lang="en-US" altLang="en-US" dirty="0">
              <a:latin typeface="Arial" charset="0"/>
              <a:cs typeface="Arial" charset="0"/>
            </a:endParaRPr>
          </a:p>
        </p:txBody>
      </p:sp>
    </p:spTree>
    <p:extLst>
      <p:ext uri="{BB962C8B-B14F-4D97-AF65-F5344CB8AC3E}">
        <p14:creationId xmlns:p14="http://schemas.microsoft.com/office/powerpoint/2010/main" val="727577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733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73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73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a:latin typeface="Arial" charset="0"/>
                <a:cs typeface="Arial" charset="0"/>
              </a:rPr>
              <a:t>Prim’s Algorithm</a:t>
            </a:r>
          </a:p>
        </p:txBody>
      </p:sp>
      <p:sp>
        <p:nvSpPr>
          <p:cNvPr id="23347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Associate with each vertex three items of data:</a:t>
            </a:r>
          </a:p>
          <a:p>
            <a:pPr lvl="1"/>
            <a:r>
              <a:rPr lang="en-US" altLang="en-US" dirty="0">
                <a:latin typeface="Arial" charset="0"/>
                <a:cs typeface="Arial" charset="0"/>
              </a:rPr>
              <a:t>A Boolean flag indicating if the vertex has been visited,</a:t>
            </a:r>
          </a:p>
          <a:p>
            <a:pPr lvl="1"/>
            <a:r>
              <a:rPr lang="en-US" altLang="en-US" dirty="0">
                <a:latin typeface="Arial" charset="0"/>
                <a:cs typeface="Arial" charset="0"/>
              </a:rPr>
              <a:t>The minimum distance (weight of a connecting edge) to the partially constructed tree, and</a:t>
            </a:r>
          </a:p>
          <a:p>
            <a:pPr lvl="1"/>
            <a:r>
              <a:rPr lang="en-US" altLang="en-US" dirty="0">
                <a:latin typeface="Arial" charset="0"/>
                <a:cs typeface="Arial" charset="0"/>
              </a:rPr>
              <a:t>A pointer to a vertex which will form the parent node in the resulting tree</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Implementation:</a:t>
            </a:r>
          </a:p>
          <a:p>
            <a:pPr lvl="1"/>
            <a:r>
              <a:rPr lang="en-US" altLang="en-US" dirty="0">
                <a:latin typeface="Arial" charset="0"/>
                <a:cs typeface="Arial" charset="0"/>
              </a:rPr>
              <a:t>Add three member variables to the vertex class</a:t>
            </a:r>
          </a:p>
          <a:p>
            <a:pPr lvl="1"/>
            <a:r>
              <a:rPr lang="en-US" altLang="en-US" dirty="0">
                <a:latin typeface="Arial" charset="0"/>
                <a:cs typeface="Arial" charset="0"/>
              </a:rPr>
              <a:t>Or track three tables</a:t>
            </a:r>
          </a:p>
        </p:txBody>
      </p:sp>
    </p:spTree>
    <p:extLst>
      <p:ext uri="{BB962C8B-B14F-4D97-AF65-F5344CB8AC3E}">
        <p14:creationId xmlns:p14="http://schemas.microsoft.com/office/powerpoint/2010/main" val="20608465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34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34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34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347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347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34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8"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70" y="3799873"/>
            <a:ext cx="24479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2"/>
          <p:cNvSpPr>
            <a:spLocks noGrp="1" noChangeArrowheads="1"/>
          </p:cNvSpPr>
          <p:nvPr>
            <p:ph type="title"/>
          </p:nvPr>
        </p:nvSpPr>
        <p:spPr/>
        <p:txBody>
          <a:bodyPr/>
          <a:lstStyle/>
          <a:p>
            <a:r>
              <a:rPr lang="en-US" altLang="en-US">
                <a:latin typeface="Arial" charset="0"/>
                <a:cs typeface="Arial" charset="0"/>
              </a:rPr>
              <a:t>Prim’s Algorithm</a:t>
            </a:r>
          </a:p>
        </p:txBody>
      </p:sp>
      <p:graphicFrame>
        <p:nvGraphicFramePr>
          <p:cNvPr id="5" name="Group 108"/>
          <p:cNvGraphicFramePr>
            <a:graphicFrameLocks noGrp="1"/>
          </p:cNvGraphicFramePr>
          <p:nvPr>
            <p:extLst>
              <p:ext uri="{D42A27DB-BD31-4B8C-83A1-F6EECF244321}">
                <p14:modId xmlns:p14="http://schemas.microsoft.com/office/powerpoint/2010/main" val="4112499369"/>
              </p:ext>
            </p:extLst>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 name="Line Callout 1 (No Border) 1"/>
          <p:cNvSpPr/>
          <p:nvPr/>
        </p:nvSpPr>
        <p:spPr>
          <a:xfrm>
            <a:off x="6084168" y="2168652"/>
            <a:ext cx="1483867" cy="612648"/>
          </a:xfrm>
          <a:prstGeom prst="callout1">
            <a:avLst>
              <a:gd name="adj1" fmla="val 74879"/>
              <a:gd name="adj2" fmla="val 49414"/>
              <a:gd name="adj3" fmla="val 122705"/>
              <a:gd name="adj4" fmla="val 543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ysClr val="windowText" lastClr="000000"/>
                </a:solidFill>
              </a:rPr>
              <a:t>Visited or not</a:t>
            </a:r>
            <a:endParaRPr lang="zh-CN" altLang="en-US" sz="1600" dirty="0">
              <a:solidFill>
                <a:sysClr val="windowText" lastClr="000000"/>
              </a:solidFill>
            </a:endParaRPr>
          </a:p>
        </p:txBody>
      </p:sp>
    </p:spTree>
    <p:extLst>
      <p:ext uri="{BB962C8B-B14F-4D97-AF65-F5344CB8AC3E}">
        <p14:creationId xmlns:p14="http://schemas.microsoft.com/office/powerpoint/2010/main" val="1200315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281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Initialization:</a:t>
            </a:r>
          </a:p>
          <a:p>
            <a:pPr lvl="1"/>
            <a:r>
              <a:rPr lang="en-US" altLang="en-US">
                <a:latin typeface="Arial" charset="0"/>
                <a:cs typeface="Arial" charset="0"/>
              </a:rPr>
              <a:t>Select a root node and set its distance as 0</a:t>
            </a:r>
          </a:p>
          <a:p>
            <a:pPr lvl="1"/>
            <a:r>
              <a:rPr lang="en-US" altLang="en-US">
                <a:latin typeface="Arial" charset="0"/>
                <a:cs typeface="Arial" charset="0"/>
              </a:rPr>
              <a:t>Set the distance to all other vertices as ∞ </a:t>
            </a:r>
          </a:p>
          <a:p>
            <a:pPr lvl="1"/>
            <a:r>
              <a:rPr lang="en-US" altLang="en-US">
                <a:latin typeface="Arial" charset="0"/>
                <a:cs typeface="Arial" charset="0"/>
              </a:rPr>
              <a:t>Set all vertices to being unvisited</a:t>
            </a:r>
          </a:p>
          <a:p>
            <a:pPr lvl="1"/>
            <a:r>
              <a:rPr lang="en-US" altLang="en-US">
                <a:latin typeface="Arial" charset="0"/>
                <a:cs typeface="Arial" charset="0"/>
              </a:rPr>
              <a:t>Set the parent pointer of all vertices to 0</a:t>
            </a:r>
          </a:p>
        </p:txBody>
      </p:sp>
    </p:spTree>
    <p:extLst>
      <p:ext uri="{BB962C8B-B14F-4D97-AF65-F5344CB8AC3E}">
        <p14:creationId xmlns:p14="http://schemas.microsoft.com/office/powerpoint/2010/main" val="2927577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160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160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1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126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Given a connected graph with </a:t>
            </a:r>
            <a:r>
              <a:rPr lang="en-US" altLang="en-US" i="1" dirty="0">
                <a:latin typeface="Times New Roman" pitchFamily="18" charset="0"/>
                <a:cs typeface="Arial" charset="0"/>
              </a:rPr>
              <a:t>n</a:t>
            </a:r>
            <a:r>
              <a:rPr lang="en-US" altLang="en-US" dirty="0">
                <a:latin typeface="Arial" charset="0"/>
                <a:cs typeface="Arial" charset="0"/>
              </a:rPr>
              <a:t> vertices, a spanning tree is defined as a subgraph that is a tree and includes all the </a:t>
            </a:r>
            <a:r>
              <a:rPr lang="en-US" altLang="en-US" i="1" dirty="0">
                <a:latin typeface="Times New Roman" pitchFamily="18" charset="0"/>
                <a:cs typeface="Arial" charset="0"/>
              </a:rPr>
              <a:t>n</a:t>
            </a:r>
            <a:r>
              <a:rPr lang="en-US" altLang="en-US" dirty="0">
                <a:latin typeface="Arial" charset="0"/>
                <a:cs typeface="Arial" charset="0"/>
              </a:rPr>
              <a:t> vertices</a:t>
            </a:r>
          </a:p>
          <a:p>
            <a:pPr lvl="1"/>
            <a:r>
              <a:rPr lang="en-US" altLang="en-US" dirty="0">
                <a:latin typeface="Arial" charset="0"/>
                <a:cs typeface="Arial" charset="0"/>
              </a:rPr>
              <a:t>It has </a:t>
            </a:r>
            <a:r>
              <a:rPr lang="en-US" altLang="en-US" i="1" dirty="0">
                <a:latin typeface="Times New Roman" pitchFamily="18" charset="0"/>
                <a:cs typeface="Arial" charset="0"/>
              </a:rPr>
              <a:t>n </a:t>
            </a:r>
            <a:r>
              <a:rPr lang="en-US" altLang="en-US" dirty="0">
                <a:latin typeface="Times New Roman" pitchFamily="18" charset="0"/>
                <a:cs typeface="Arial" charset="0"/>
                <a:sym typeface="Symbol" panose="05050102010706020507" pitchFamily="18" charset="2"/>
              </a:rPr>
              <a:t> 1</a:t>
            </a:r>
            <a:r>
              <a:rPr lang="en-US" altLang="en-US" dirty="0">
                <a:latin typeface="Arial" charset="0"/>
                <a:cs typeface="Arial" charset="0"/>
              </a:rPr>
              <a:t> edges</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spanning tree is not necessarily unique</a:t>
            </a:r>
          </a:p>
        </p:txBody>
      </p:sp>
    </p:spTree>
    <p:extLst>
      <p:ext uri="{BB962C8B-B14F-4D97-AF65-F5344CB8AC3E}">
        <p14:creationId xmlns:p14="http://schemas.microsoft.com/office/powerpoint/2010/main" val="1383102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368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Halting Conditions:</a:t>
            </a:r>
          </a:p>
          <a:p>
            <a:pPr lvl="1"/>
            <a:r>
              <a:rPr lang="en-US" altLang="en-US">
                <a:latin typeface="Arial" charset="0"/>
                <a:cs typeface="Arial" charset="0"/>
              </a:rPr>
              <a:t>There are no unvisited vertices which have a distance &lt; ∞</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all vertices have been visited, we have a spanning tree of the entire graph</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there are vertices with distance ∞, then the graph is not connected and we only have a minimum spanning tree of the connected sub-graph containing the root</a:t>
            </a:r>
          </a:p>
        </p:txBody>
      </p:sp>
    </p:spTree>
    <p:extLst>
      <p:ext uri="{BB962C8B-B14F-4D97-AF65-F5344CB8AC3E}">
        <p14:creationId xmlns:p14="http://schemas.microsoft.com/office/powerpoint/2010/main" val="227400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title"/>
          </p:nvPr>
        </p:nvSpPr>
        <p:spPr/>
        <p:txBody>
          <a:bodyPr/>
          <a:lstStyle/>
          <a:p>
            <a:r>
              <a:rPr lang="en-US" altLang="en-US">
                <a:latin typeface="Arial" charset="0"/>
                <a:cs typeface="Arial" charset="0"/>
              </a:rPr>
              <a:t>Prim’s Algorithm</a:t>
            </a:r>
          </a:p>
        </p:txBody>
      </p:sp>
      <p:sp>
        <p:nvSpPr>
          <p:cNvPr id="38915" name="Rectangle 4"/>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initialize the table</a:t>
            </a:r>
          </a:p>
        </p:txBody>
      </p:sp>
      <p:graphicFrame>
        <p:nvGraphicFramePr>
          <p:cNvPr id="252012" name="Group 108"/>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8973" name="Picture 111"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70" y="3799873"/>
            <a:ext cx="24479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509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28262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Iterate while there exists an unvisited vertex with distance &lt; ∞</a:t>
            </a:r>
          </a:p>
          <a:p>
            <a:pPr lvl="1"/>
            <a:r>
              <a:rPr lang="en-US" altLang="en-US" dirty="0">
                <a:latin typeface="Arial" charset="0"/>
                <a:cs typeface="Arial" charset="0"/>
              </a:rPr>
              <a:t>Select the unvisited vertex </a:t>
            </a:r>
            <a:r>
              <a:rPr lang="en-CA" altLang="en-US" i="1" dirty="0">
                <a:latin typeface="Times New Roman" pitchFamily="18" charset="0"/>
                <a:cs typeface="Times New Roman" pitchFamily="18" charset="0"/>
              </a:rPr>
              <a:t>v</a:t>
            </a:r>
            <a:r>
              <a:rPr lang="en-US" altLang="en-US" dirty="0">
                <a:latin typeface="Arial" charset="0"/>
                <a:cs typeface="Arial" charset="0"/>
              </a:rPr>
              <a:t> with minimum distance</a:t>
            </a:r>
          </a:p>
          <a:p>
            <a:pPr lvl="1"/>
            <a:r>
              <a:rPr lang="en-US" altLang="en-US" dirty="0">
                <a:latin typeface="Arial" charset="0"/>
                <a:cs typeface="Arial" charset="0"/>
              </a:rPr>
              <a:t>Mark </a:t>
            </a:r>
            <a:r>
              <a:rPr lang="en-CA" altLang="en-US" i="1" dirty="0">
                <a:latin typeface="Times New Roman" pitchFamily="18" charset="0"/>
                <a:cs typeface="Times New Roman" pitchFamily="18" charset="0"/>
              </a:rPr>
              <a:t>v </a:t>
            </a:r>
            <a:r>
              <a:rPr lang="en-US" altLang="en-US" dirty="0">
                <a:latin typeface="Arial" charset="0"/>
                <a:cs typeface="Arial" charset="0"/>
              </a:rPr>
              <a:t>as having been visited</a:t>
            </a:r>
          </a:p>
          <a:p>
            <a:pPr lvl="1"/>
            <a:r>
              <a:rPr lang="en-US" altLang="en-US" dirty="0">
                <a:latin typeface="Arial" charset="0"/>
                <a:cs typeface="Arial" charset="0"/>
              </a:rPr>
              <a:t>For each unvisited adjacent vertex of </a:t>
            </a:r>
            <a:r>
              <a:rPr lang="en-CA" altLang="en-US" i="1" dirty="0">
                <a:latin typeface="Times New Roman" pitchFamily="18" charset="0"/>
                <a:cs typeface="Times New Roman" pitchFamily="18" charset="0"/>
              </a:rPr>
              <a:t>v</a:t>
            </a:r>
            <a:r>
              <a:rPr lang="en-US" altLang="en-US" dirty="0">
                <a:latin typeface="Arial" charset="0"/>
                <a:cs typeface="Arial" charset="0"/>
              </a:rPr>
              <a:t>, if the weight of the connecting edge is less than the current distance to that vertex:</a:t>
            </a:r>
          </a:p>
          <a:p>
            <a:pPr lvl="2"/>
            <a:r>
              <a:rPr lang="en-US" altLang="en-US" dirty="0">
                <a:latin typeface="Arial" charset="0"/>
                <a:cs typeface="Arial" charset="0"/>
              </a:rPr>
              <a:t>Update the distance to the weight of the edge</a:t>
            </a:r>
          </a:p>
          <a:p>
            <a:pPr lvl="2"/>
            <a:r>
              <a:rPr lang="en-US" altLang="en-US" dirty="0">
                <a:latin typeface="Arial" charset="0"/>
                <a:cs typeface="Arial" charset="0"/>
              </a:rPr>
              <a:t>Set </a:t>
            </a:r>
            <a:r>
              <a:rPr lang="en-CA" altLang="en-US" i="1" dirty="0">
                <a:latin typeface="Times New Roman" pitchFamily="18" charset="0"/>
                <a:cs typeface="Times New Roman" pitchFamily="18" charset="0"/>
              </a:rPr>
              <a:t>v </a:t>
            </a:r>
            <a:r>
              <a:rPr lang="en-US" altLang="en-US" dirty="0">
                <a:latin typeface="Arial" charset="0"/>
                <a:cs typeface="Arial" charset="0"/>
              </a:rPr>
              <a:t>as the parent of the vertex</a:t>
            </a:r>
          </a:p>
          <a:p>
            <a:pPr lvl="1"/>
            <a:endParaRPr lang="en-US" altLang="en-US" dirty="0">
              <a:latin typeface="Arial" charset="0"/>
              <a:cs typeface="Arial" charset="0"/>
            </a:endParaRPr>
          </a:p>
          <a:p>
            <a:endParaRPr lang="en-US" altLang="en-US" dirty="0">
              <a:latin typeface="Arial" charset="0"/>
              <a:cs typeface="Arial" charset="0"/>
            </a:endParaRPr>
          </a:p>
        </p:txBody>
      </p:sp>
    </p:spTree>
    <p:extLst>
      <p:ext uri="{BB962C8B-B14F-4D97-AF65-F5344CB8AC3E}">
        <p14:creationId xmlns:p14="http://schemas.microsoft.com/office/powerpoint/2010/main" val="32137084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26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26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26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262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2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399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1, we update vertices 2, 4, and 5</a:t>
            </a:r>
          </a:p>
        </p:txBody>
      </p:sp>
      <p:graphicFrame>
        <p:nvGraphicFramePr>
          <p:cNvPr id="241726" name="Group 62"/>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9997" name="Picture 66" descr="s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1102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6" descr="st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2636838"/>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0964"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What these numbers really mean is that at this point, we could extend the trivial tree containing just the root node by one of the three possible children:</a:t>
            </a:r>
          </a:p>
          <a:p>
            <a:endParaRPr lang="en-US" altLang="en-US">
              <a:latin typeface="Arial" charset="0"/>
              <a:cs typeface="Arial" charset="0"/>
            </a:endParaRPr>
          </a:p>
          <a:p>
            <a:endParaRPr lang="en-US" altLang="en-US">
              <a:latin typeface="Arial" charset="0"/>
              <a:cs typeface="Arial" charset="0"/>
            </a:endParaRPr>
          </a:p>
          <a:p>
            <a:pPr>
              <a:buFont typeface="Arial" charset="0"/>
              <a:buNone/>
            </a:pPr>
            <a:r>
              <a:rPr lang="en-US" altLang="en-US">
                <a:latin typeface="Arial" charset="0"/>
                <a:cs typeface="Arial" charset="0"/>
              </a:rPr>
              <a:t>	As we wish to find a </a:t>
            </a:r>
            <a:r>
              <a:rPr lang="en-US" altLang="en-US" i="1">
                <a:latin typeface="Arial" charset="0"/>
                <a:cs typeface="Arial" charset="0"/>
              </a:rPr>
              <a:t>minimum</a:t>
            </a:r>
            <a:r>
              <a:rPr lang="en-US" altLang="en-US">
                <a:latin typeface="Arial" charset="0"/>
                <a:cs typeface="Arial" charset="0"/>
              </a:rPr>
              <a:t> spanning tree, it makes sense we add that vertex with a connecting edge with least weight</a:t>
            </a:r>
          </a:p>
        </p:txBody>
      </p:sp>
    </p:spTree>
    <p:extLst>
      <p:ext uri="{BB962C8B-B14F-4D97-AF65-F5344CB8AC3E}">
        <p14:creationId xmlns:p14="http://schemas.microsoft.com/office/powerpoint/2010/main" val="3342030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19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next unvisited vertex with minimum distance is vertex 4</a:t>
            </a:r>
          </a:p>
          <a:p>
            <a:pPr lvl="1"/>
            <a:r>
              <a:rPr lang="en-US" altLang="en-US">
                <a:latin typeface="Arial" charset="0"/>
                <a:cs typeface="Arial" charset="0"/>
              </a:rPr>
              <a:t>Update vertices 2, 7, 8</a:t>
            </a:r>
          </a:p>
          <a:p>
            <a:pPr lvl="1"/>
            <a:r>
              <a:rPr lang="en-US" altLang="en-US">
                <a:latin typeface="Arial" charset="0"/>
                <a:cs typeface="Arial" charset="0"/>
              </a:rPr>
              <a:t>Don’t update vertex 5</a:t>
            </a:r>
          </a:p>
        </p:txBody>
      </p:sp>
      <p:graphicFrame>
        <p:nvGraphicFramePr>
          <p:cNvPr id="249920" name="Group 64"/>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2045" name="Picture 69" descr="s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0541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5" descr="st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2924175"/>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301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Now that we have updated all vertices adjacent to vertex 4, we can extend the tree by adding one of the edges </a:t>
            </a:r>
          </a:p>
          <a:p>
            <a:pPr lvl="1">
              <a:buFontTx/>
              <a:buNone/>
            </a:pPr>
            <a:r>
              <a:rPr lang="en-US" altLang="en-US">
                <a:latin typeface="Arial" charset="0"/>
                <a:cs typeface="Arial" charset="0"/>
              </a:rPr>
              <a:t>			(1, 5), (4, 2), (4, 7), or (4, 8)</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We add that edge with the least</a:t>
            </a:r>
            <a:br>
              <a:rPr lang="en-US" altLang="en-US">
                <a:latin typeface="Arial" charset="0"/>
                <a:cs typeface="Arial" charset="0"/>
              </a:rPr>
            </a:br>
            <a:r>
              <a:rPr lang="en-US" altLang="en-US">
                <a:latin typeface="Arial" charset="0"/>
                <a:cs typeface="Arial" charset="0"/>
              </a:rPr>
              <a:t>weight: (4, 2) </a:t>
            </a:r>
          </a:p>
        </p:txBody>
      </p:sp>
    </p:spTree>
    <p:extLst>
      <p:ext uri="{BB962C8B-B14F-4D97-AF65-F5344CB8AC3E}">
        <p14:creationId xmlns:p14="http://schemas.microsoft.com/office/powerpoint/2010/main" val="3564942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403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visit vertex 2</a:t>
            </a:r>
          </a:p>
          <a:p>
            <a:pPr lvl="1"/>
            <a:r>
              <a:rPr lang="en-US" altLang="en-US">
                <a:latin typeface="Arial" charset="0"/>
                <a:cs typeface="Arial" charset="0"/>
              </a:rPr>
              <a:t>Update 3, 5, and 6</a:t>
            </a:r>
          </a:p>
        </p:txBody>
      </p:sp>
      <p:graphicFrame>
        <p:nvGraphicFramePr>
          <p:cNvPr id="242751"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4093" name="Picture 68"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0205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505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Again looking at the shortest edges to each of the vertices adjacent to the current tree, we note that we can add (2, 6) with the least increase in weight</a:t>
            </a:r>
          </a:p>
        </p:txBody>
      </p:sp>
      <p:pic>
        <p:nvPicPr>
          <p:cNvPr id="45060" name="Picture 6" descr="st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2374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608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we visit vertex 6:</a:t>
            </a:r>
          </a:p>
          <a:p>
            <a:pPr lvl="1"/>
            <a:r>
              <a:rPr lang="en-US" altLang="en-US">
                <a:latin typeface="Arial" charset="0"/>
                <a:cs typeface="Arial" charset="0"/>
              </a:rPr>
              <a:t>update vertices 5, 8, and 9</a:t>
            </a:r>
          </a:p>
        </p:txBody>
      </p:sp>
      <p:graphicFrame>
        <p:nvGraphicFramePr>
          <p:cNvPr id="250946" name="Group 66"/>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6141" name="Picture 70" descr="s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6067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22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This graph has </a:t>
            </a:r>
            <a:r>
              <a:rPr lang="en-US" altLang="en-US">
                <a:latin typeface="Times New Roman" pitchFamily="18" charset="0"/>
                <a:cs typeface="Arial" charset="0"/>
              </a:rPr>
              <a:t>16</a:t>
            </a:r>
            <a:r>
              <a:rPr lang="en-US" altLang="en-US">
                <a:latin typeface="Arial" charset="0"/>
                <a:cs typeface="Arial" charset="0"/>
              </a:rPr>
              <a:t> vertices and </a:t>
            </a:r>
            <a:r>
              <a:rPr lang="en-US" altLang="en-US">
                <a:latin typeface="Times New Roman" pitchFamily="18" charset="0"/>
                <a:cs typeface="Arial" charset="0"/>
              </a:rPr>
              <a:t>35</a:t>
            </a:r>
            <a:r>
              <a:rPr lang="en-US" altLang="en-US">
                <a:latin typeface="Arial" charset="0"/>
                <a:cs typeface="Arial" charset="0"/>
              </a:rPr>
              <a:t> edges</a:t>
            </a:r>
          </a:p>
        </p:txBody>
      </p:sp>
      <p:pic>
        <p:nvPicPr>
          <p:cNvPr id="12292" name="Picture 7" descr="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3041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710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edge with least weight is (2, 3)</a:t>
            </a:r>
          </a:p>
          <a:p>
            <a:pPr lvl="1"/>
            <a:r>
              <a:rPr lang="en-US" altLang="en-US">
                <a:latin typeface="Arial" charset="0"/>
                <a:cs typeface="Arial" charset="0"/>
              </a:rPr>
              <a:t>This adds the weight of 2 to the weight minimum spanning tree</a:t>
            </a:r>
          </a:p>
        </p:txBody>
      </p:sp>
      <p:pic>
        <p:nvPicPr>
          <p:cNvPr id="47108" name="Picture 5" descr="st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4509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we visit vertex 3 and update 5</a:t>
            </a:r>
          </a:p>
        </p:txBody>
      </p:sp>
      <p:sp>
        <p:nvSpPr>
          <p:cNvPr id="48131" name="Rectangle 2"/>
          <p:cNvSpPr>
            <a:spLocks noGrp="1" noChangeArrowheads="1"/>
          </p:cNvSpPr>
          <p:nvPr>
            <p:ph type="title"/>
          </p:nvPr>
        </p:nvSpPr>
        <p:spPr/>
        <p:txBody>
          <a:bodyPr/>
          <a:lstStyle/>
          <a:p>
            <a:r>
              <a:rPr lang="en-US" altLang="en-US">
                <a:latin typeface="Arial" charset="0"/>
                <a:cs typeface="Arial" charset="0"/>
              </a:rPr>
              <a:t>Prim’s Algorithm</a:t>
            </a:r>
          </a:p>
        </p:txBody>
      </p:sp>
      <p:graphicFrame>
        <p:nvGraphicFramePr>
          <p:cNvPr id="243778" name="Group 66"/>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8189" name="Picture 69" descr="st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1458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915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we can extend the tree by adding the edge (3, 5)</a:t>
            </a:r>
          </a:p>
        </p:txBody>
      </p:sp>
      <p:pic>
        <p:nvPicPr>
          <p:cNvPr id="49156" name="Picture 5" descr="st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6768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017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5, we update 7, 8, 9</a:t>
            </a:r>
          </a:p>
        </p:txBody>
      </p:sp>
      <p:graphicFrame>
        <p:nvGraphicFramePr>
          <p:cNvPr id="244800" name="Group 64"/>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0237" name="Picture 68" descr="st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046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12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there are three possible edges which we could include which will extend the tree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The edge to 8 has the least weight</a:t>
            </a:r>
          </a:p>
        </p:txBody>
      </p:sp>
      <p:pic>
        <p:nvPicPr>
          <p:cNvPr id="51204" name="Picture 5" descr="st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5160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22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8, we only update vertex 9</a:t>
            </a:r>
          </a:p>
        </p:txBody>
      </p:sp>
      <p:graphicFrame>
        <p:nvGraphicFramePr>
          <p:cNvPr id="245823"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2285" name="Picture 66" descr="st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6024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325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There are no other vertices to update while visiting vertex 9</a:t>
            </a:r>
          </a:p>
        </p:txBody>
      </p:sp>
      <p:graphicFrame>
        <p:nvGraphicFramePr>
          <p:cNvPr id="246847"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3309" name="Picture 66" descr="st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84441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427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And neither are there any vertices to update when visiting vertex 7</a:t>
            </a:r>
          </a:p>
        </p:txBody>
      </p:sp>
      <p:graphicFrame>
        <p:nvGraphicFramePr>
          <p:cNvPr id="247871"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9"/>
                  </a:ext>
                </a:extLst>
              </a:tr>
            </a:tbl>
          </a:graphicData>
        </a:graphic>
      </p:graphicFrame>
      <p:pic>
        <p:nvPicPr>
          <p:cNvPr id="54333" name="Picture 67" descr="st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4696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529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there are no more unvisited vertices, and therefore we are done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at any point, all remaining vertices had a distance of ∞, this would indicate that the graph is not connected</a:t>
            </a:r>
          </a:p>
          <a:p>
            <a:pPr lvl="1"/>
            <a:r>
              <a:rPr lang="en-US" altLang="en-US">
                <a:latin typeface="Arial" charset="0"/>
                <a:cs typeface="Arial" charset="0"/>
              </a:rPr>
              <a:t>in this case, the minimum spanning tree would only span one connected sub-graph</a:t>
            </a:r>
          </a:p>
        </p:txBody>
      </p:sp>
    </p:spTree>
    <p:extLst>
      <p:ext uri="{BB962C8B-B14F-4D97-AF65-F5344CB8AC3E}">
        <p14:creationId xmlns:p14="http://schemas.microsoft.com/office/powerpoint/2010/main" val="37292026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63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Using the parent pointers, we can now construct the minimum spanning tree</a:t>
            </a:r>
          </a:p>
        </p:txBody>
      </p:sp>
      <p:graphicFrame>
        <p:nvGraphicFramePr>
          <p:cNvPr id="248895"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6381" name="Picture 65" descr="s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273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33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These </a:t>
            </a:r>
            <a:r>
              <a:rPr lang="en-US" altLang="en-US" dirty="0">
                <a:latin typeface="Times New Roman" pitchFamily="18" charset="0"/>
                <a:cs typeface="Arial" charset="0"/>
              </a:rPr>
              <a:t>15</a:t>
            </a:r>
            <a:r>
              <a:rPr lang="en-US" altLang="en-US" dirty="0">
                <a:latin typeface="Arial" charset="0"/>
                <a:cs typeface="Arial" charset="0"/>
              </a:rPr>
              <a:t> edges form a spanning tree</a:t>
            </a:r>
          </a:p>
        </p:txBody>
      </p:sp>
      <p:pic>
        <p:nvPicPr>
          <p:cNvPr id="13316" name="Picture 4" descr="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6444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73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To summarize:</a:t>
            </a:r>
          </a:p>
          <a:p>
            <a:pPr lvl="1"/>
            <a:r>
              <a:rPr lang="en-US" altLang="en-US" dirty="0">
                <a:latin typeface="Arial" charset="0"/>
                <a:cs typeface="Arial" charset="0"/>
              </a:rPr>
              <a:t>we begin with a vertex which represents the root</a:t>
            </a:r>
          </a:p>
          <a:p>
            <a:pPr lvl="1"/>
            <a:r>
              <a:rPr lang="en-US" altLang="en-US" dirty="0">
                <a:latin typeface="Arial" charset="0"/>
                <a:cs typeface="Arial" charset="0"/>
              </a:rPr>
              <a:t>starting with this trivial tree and iteration, we find the shortest edge which we can add to this already existing tree to expand it</a:t>
            </a:r>
          </a:p>
        </p:txBody>
      </p:sp>
    </p:spTree>
    <p:extLst>
      <p:ext uri="{BB962C8B-B14F-4D97-AF65-F5344CB8AC3E}">
        <p14:creationId xmlns:p14="http://schemas.microsoft.com/office/powerpoint/2010/main" val="1833875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lstStyle/>
          <a:p>
            <a:pPr marL="342900" lvl="1" indent="-342900">
              <a:buNone/>
              <a:defRPr/>
            </a:pPr>
            <a:r>
              <a:rPr lang="en-US" dirty="0">
                <a:latin typeface="Arial" charset="0"/>
                <a:cs typeface="Arial" charset="0"/>
              </a:rPr>
              <a:t>	The initialization requires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memory and run time</a:t>
            </a:r>
          </a:p>
          <a:p>
            <a:pPr marL="342900" lvl="1" indent="-342900">
              <a:buNone/>
              <a:defRPr/>
            </a:pPr>
            <a:endParaRPr lang="en-US" dirty="0">
              <a:latin typeface="Arial" charset="0"/>
              <a:cs typeface="Arial" charset="0"/>
            </a:endParaRPr>
          </a:p>
          <a:p>
            <a:pPr marL="342900" lvl="1" indent="-342900">
              <a:buNone/>
              <a:defRPr/>
            </a:pPr>
            <a:r>
              <a:rPr lang="en-US" dirty="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 1 </a:t>
            </a:r>
            <a:r>
              <a:rPr lang="en-US" dirty="0">
                <a:latin typeface="Arial" charset="0"/>
                <a:cs typeface="Arial" charset="0"/>
              </a:rPr>
              <a:t> times, each time finding the </a:t>
            </a:r>
            <a:r>
              <a:rPr lang="en-US" i="1" dirty="0">
                <a:latin typeface="Arial" charset="0"/>
                <a:cs typeface="Arial" charset="0"/>
              </a:rPr>
              <a:t>closest </a:t>
            </a:r>
            <a:r>
              <a:rPr lang="en-US" dirty="0">
                <a:latin typeface="Arial" charset="0"/>
                <a:cs typeface="Arial" charset="0"/>
              </a:rPr>
              <a:t>vertex</a:t>
            </a:r>
          </a:p>
          <a:p>
            <a:pPr lvl="1">
              <a:defRPr/>
            </a:pPr>
            <a:r>
              <a:rPr lang="en-US" dirty="0">
                <a:solidFill>
                  <a:prstClr val="black"/>
                </a:solidFill>
                <a:latin typeface="Arial" charset="0"/>
                <a:cs typeface="Arial" charset="0"/>
              </a:rPr>
              <a:t>Iterating through the table requires is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dirty="0">
                <a:latin typeface="Arial" charset="0"/>
                <a:cs typeface="Arial" charset="0"/>
              </a:rPr>
              <a:t> time</a:t>
            </a:r>
          </a:p>
          <a:p>
            <a:pPr lvl="1">
              <a:defRPr/>
            </a:pPr>
            <a:r>
              <a:rPr lang="en-US" dirty="0">
                <a:solidFill>
                  <a:prstClr val="black"/>
                </a:solidFill>
                <a:latin typeface="Arial" charset="0"/>
                <a:cs typeface="Arial" charset="0"/>
              </a:rPr>
              <a:t>Each time we find a vertex, we must check all of its neighbors</a:t>
            </a:r>
          </a:p>
          <a:p>
            <a:pPr marL="342900" lvl="1" indent="-342900">
              <a:buNone/>
              <a:defRPr/>
            </a:pPr>
            <a:r>
              <a:rPr lang="en-US" dirty="0">
                <a:solidFill>
                  <a:prstClr val="black"/>
                </a:solidFill>
                <a:latin typeface="Arial" charset="0"/>
                <a:cs typeface="Arial" charset="0"/>
              </a:rPr>
              <a:t>	With an adjacency list, the run time is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 + |</a:t>
            </a:r>
            <a:r>
              <a:rPr lang="en-US" i="1" dirty="0">
                <a:solidFill>
                  <a:prstClr val="black"/>
                </a:solidFill>
                <a:latin typeface="Times New Roman" pitchFamily="18" charset="0"/>
                <a:cs typeface="Arial" charset="0"/>
              </a:rPr>
              <a:t>E</a:t>
            </a:r>
            <a:r>
              <a:rPr lang="en-US" dirty="0">
                <a:solidFill>
                  <a:prstClr val="black"/>
                </a:solidFill>
                <a:latin typeface="Times New Roman" pitchFamily="18" charset="0"/>
                <a:cs typeface="Arial" charset="0"/>
              </a:rPr>
              <a:t>|) =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r>
              <a:rPr lang="en-US" dirty="0">
                <a:solidFill>
                  <a:prstClr val="black"/>
                </a:solidFill>
                <a:latin typeface="Arial" charset="0"/>
                <a:cs typeface="Arial" charset="0"/>
              </a:rPr>
              <a:t> as </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E</a:t>
            </a:r>
            <a:r>
              <a:rPr lang="en-US" dirty="0">
                <a:solidFill>
                  <a:prstClr val="black"/>
                </a:solidFill>
                <a:latin typeface="Times New Roman" pitchFamily="18" charset="0"/>
                <a:cs typeface="Arial" charset="0"/>
              </a:rPr>
              <a:t>| = O(|</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endParaRPr lang="en-US" dirty="0">
              <a:solidFill>
                <a:prstClr val="black"/>
              </a:solidFill>
              <a:latin typeface="Arial" charset="0"/>
              <a:cs typeface="Arial" charset="0"/>
            </a:endParaRPr>
          </a:p>
          <a:p>
            <a:pPr lvl="1">
              <a:defRPr/>
            </a:pPr>
            <a:endParaRPr lang="en-US" dirty="0">
              <a:solidFill>
                <a:prstClr val="black"/>
              </a:solidFill>
              <a:latin typeface="Arial" charset="0"/>
              <a:cs typeface="Arial" charset="0"/>
            </a:endParaRPr>
          </a:p>
          <a:p>
            <a:pPr marL="342900" lvl="1" indent="-342900">
              <a:buNone/>
              <a:defRPr/>
            </a:pPr>
            <a:r>
              <a:rPr lang="en-US" dirty="0">
                <a:latin typeface="Arial" charset="0"/>
                <a:cs typeface="Arial" charset="0"/>
              </a:rPr>
              <a:t>	Can we do better?</a:t>
            </a:r>
          </a:p>
          <a:p>
            <a:pPr lvl="1">
              <a:defRPr/>
            </a:pPr>
            <a:r>
              <a:rPr lang="en-US" dirty="0">
                <a:solidFill>
                  <a:prstClr val="black"/>
                </a:solidFill>
                <a:latin typeface="Arial" charset="0"/>
                <a:cs typeface="Arial" charset="0"/>
              </a:rPr>
              <a:t>At each iteration, we need to find the shortest edge</a:t>
            </a:r>
          </a:p>
          <a:p>
            <a:pPr lvl="1">
              <a:defRPr/>
            </a:pPr>
            <a:r>
              <a:rPr lang="en-US" dirty="0">
                <a:solidFill>
                  <a:prstClr val="black"/>
                </a:solidFill>
                <a:latin typeface="Arial" charset="0"/>
                <a:cs typeface="Arial" charset="0"/>
              </a:rPr>
              <a:t>How about a priority queue?</a:t>
            </a:r>
          </a:p>
          <a:p>
            <a:pPr lvl="2">
              <a:defRPr/>
            </a:pPr>
            <a:r>
              <a:rPr lang="en-US" dirty="0">
                <a:solidFill>
                  <a:prstClr val="black"/>
                </a:solidFill>
                <a:latin typeface="Arial" charset="0"/>
                <a:cs typeface="Arial" charset="0"/>
              </a:rPr>
              <a:t>Assume we are using a binary heap</a:t>
            </a:r>
          </a:p>
        </p:txBody>
      </p:sp>
    </p:spTree>
    <p:extLst>
      <p:ext uri="{BB962C8B-B14F-4D97-AF65-F5344CB8AC3E}">
        <p14:creationId xmlns:p14="http://schemas.microsoft.com/office/powerpoint/2010/main" val="159183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9">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9">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normAutofit/>
          </a:bodyPr>
          <a:lstStyle/>
          <a:p>
            <a:pPr marL="342900" lvl="1" indent="-342900">
              <a:buNone/>
              <a:defRPr/>
            </a:pPr>
            <a:r>
              <a:rPr lang="en-US" dirty="0">
                <a:latin typeface="Arial" charset="0"/>
                <a:cs typeface="Arial" charset="0"/>
              </a:rPr>
              <a:t>	The initialization still requires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memory and run time</a:t>
            </a:r>
          </a:p>
          <a:p>
            <a:pPr lvl="1">
              <a:defRPr/>
            </a:pPr>
            <a:r>
              <a:rPr lang="en-US" dirty="0">
                <a:solidFill>
                  <a:prstClr val="black"/>
                </a:solidFill>
                <a:latin typeface="Arial" charset="0"/>
                <a:cs typeface="Arial" charset="0"/>
              </a:rPr>
              <a:t>The priority queue will also requires </a:t>
            </a:r>
            <a:r>
              <a:rPr lang="en-US" dirty="0">
                <a:latin typeface="Symbol" pitchFamily="18" charset="2"/>
                <a:cs typeface="Arial" charset="0"/>
              </a:rPr>
              <a:t>O</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dirty="0">
                <a:solidFill>
                  <a:prstClr val="black"/>
                </a:solidFill>
                <a:latin typeface="Arial" charset="0"/>
                <a:cs typeface="Arial" charset="0"/>
              </a:rPr>
              <a:t> memory</a:t>
            </a:r>
          </a:p>
          <a:p>
            <a:pPr marL="342900" lvl="1" indent="-342900">
              <a:buNone/>
              <a:defRPr/>
            </a:pPr>
            <a:endParaRPr lang="en-US" dirty="0">
              <a:latin typeface="Arial" charset="0"/>
              <a:cs typeface="Arial" charset="0"/>
            </a:endParaRPr>
          </a:p>
          <a:p>
            <a:pPr marL="342900" lvl="1" indent="-342900">
              <a:buNone/>
              <a:defRPr/>
            </a:pPr>
            <a:r>
              <a:rPr lang="en-US" dirty="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 1 </a:t>
            </a:r>
            <a:r>
              <a:rPr lang="en-US" dirty="0">
                <a:latin typeface="Arial" charset="0"/>
                <a:cs typeface="Arial" charset="0"/>
              </a:rPr>
              <a:t> times, each time finding the </a:t>
            </a:r>
            <a:r>
              <a:rPr lang="en-US" i="1" dirty="0">
                <a:latin typeface="Arial" charset="0"/>
                <a:cs typeface="Arial" charset="0"/>
              </a:rPr>
              <a:t>closest </a:t>
            </a:r>
            <a:r>
              <a:rPr lang="en-US" dirty="0">
                <a:latin typeface="Arial" charset="0"/>
                <a:cs typeface="Arial" charset="0"/>
              </a:rPr>
              <a:t>vertex</a:t>
            </a:r>
          </a:p>
          <a:p>
            <a:pPr lvl="1">
              <a:defRPr/>
            </a:pPr>
            <a:r>
              <a:rPr lang="en-US" altLang="zh-CN" dirty="0">
                <a:solidFill>
                  <a:prstClr val="black"/>
                </a:solidFill>
                <a:latin typeface="Arial" charset="0"/>
                <a:cs typeface="Arial" charset="0"/>
              </a:rPr>
              <a:t>The size of the priority queue is </a:t>
            </a:r>
            <a:r>
              <a:rPr lang="en-US" altLang="zh-CN" dirty="0">
                <a:latin typeface="Symbol" pitchFamily="18" charset="2"/>
                <a:cs typeface="Arial" charset="0"/>
              </a:rPr>
              <a:t>O</a:t>
            </a:r>
            <a:r>
              <a:rPr lang="en-US" altLang="zh-CN" dirty="0">
                <a:latin typeface="Times New Roman" pitchFamily="18" charset="0"/>
                <a:cs typeface="Times New Roman" pitchFamily="18" charset="0"/>
              </a:rPr>
              <a:t>(</a:t>
            </a:r>
            <a:r>
              <a:rPr lang="en-US" altLang="zh-CN" dirty="0">
                <a:latin typeface="Times New Roman" pitchFamily="18" charset="0"/>
                <a:cs typeface="Arial" charset="0"/>
              </a:rPr>
              <a:t>|</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altLang="zh-CN" dirty="0">
              <a:solidFill>
                <a:prstClr val="black"/>
              </a:solidFill>
              <a:latin typeface="Arial" charset="0"/>
              <a:cs typeface="Arial" charset="0"/>
            </a:endParaRPr>
          </a:p>
          <a:p>
            <a:pPr lvl="1">
              <a:defRPr/>
            </a:pPr>
            <a:r>
              <a:rPr lang="en-US" dirty="0">
                <a:solidFill>
                  <a:prstClr val="black"/>
                </a:solidFill>
                <a:latin typeface="Arial" charset="0"/>
                <a:cs typeface="Arial" charset="0"/>
              </a:rPr>
              <a:t>Pop the closest vertex from the priority queue is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dirty="0">
              <a:solidFill>
                <a:prstClr val="black"/>
              </a:solidFill>
              <a:latin typeface="Arial" charset="0"/>
              <a:cs typeface="Arial" charset="0"/>
            </a:endParaRPr>
          </a:p>
          <a:p>
            <a:pPr lvl="1">
              <a:defRPr/>
            </a:pPr>
            <a:r>
              <a:rPr lang="en-US" altLang="zh-CN" dirty="0">
                <a:solidFill>
                  <a:prstClr val="black"/>
                </a:solidFill>
                <a:latin typeface="Arial" charset="0"/>
                <a:cs typeface="Arial" charset="0"/>
              </a:rPr>
              <a:t>For each of its neighbors, we may update the distance, which is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altLang="zh-CN" dirty="0">
              <a:solidFill>
                <a:prstClr val="black"/>
              </a:solidFill>
              <a:latin typeface="Arial" charset="0"/>
              <a:cs typeface="Arial" charset="0"/>
            </a:endParaRPr>
          </a:p>
          <a:p>
            <a:pPr marL="342900" lvl="1" indent="-342900">
              <a:buNone/>
              <a:defRPr/>
            </a:pPr>
            <a:r>
              <a:rPr lang="en-US" altLang="zh-CN" dirty="0">
                <a:solidFill>
                  <a:prstClr val="black"/>
                </a:solidFill>
                <a:latin typeface="Arial" charset="0"/>
                <a:cs typeface="Arial" charset="0"/>
              </a:rPr>
              <a:t>	With an adjacency list, </a:t>
            </a:r>
            <a:r>
              <a:rPr lang="en-US" dirty="0">
                <a:latin typeface="Arial" charset="0"/>
                <a:cs typeface="Arial" charset="0"/>
              </a:rPr>
              <a:t>the total run time is </a:t>
            </a:r>
            <a:r>
              <a:rPr lang="en-US" dirty="0">
                <a:latin typeface="Times New Roman" pitchFamily="18" charset="0"/>
                <a:cs typeface="Times New Roman" pitchFamily="18" charset="0"/>
              </a:rPr>
              <a:t>O(|</a:t>
            </a:r>
            <a:r>
              <a:rPr lang="en-US" i="1" dirty="0">
                <a:latin typeface="Times New Roman" pitchFamily="18" charset="0"/>
                <a:cs typeface="Arial" charset="0"/>
              </a:rPr>
              <a:t>V</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 +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 =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a:t>
            </a:r>
          </a:p>
          <a:p>
            <a:pPr marL="342900" lvl="1" indent="-342900">
              <a:buNone/>
              <a:defRPr/>
            </a:pPr>
            <a:endParaRPr lang="en-US" dirty="0">
              <a:latin typeface="Arial" charset="0"/>
              <a:cs typeface="Arial" charset="0"/>
            </a:endParaRPr>
          </a:p>
        </p:txBody>
      </p:sp>
    </p:spTree>
    <p:extLst>
      <p:ext uri="{BB962C8B-B14F-4D97-AF65-F5344CB8AC3E}">
        <p14:creationId xmlns:p14="http://schemas.microsoft.com/office/powerpoint/2010/main" val="1462268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lstStyle/>
          <a:p>
            <a:pPr marL="342900" lvl="1" indent="-342900">
              <a:buNone/>
              <a:defRPr/>
            </a:pPr>
            <a:r>
              <a:rPr lang="en-US" dirty="0">
                <a:latin typeface="Arial" charset="0"/>
                <a:cs typeface="Arial" charset="0"/>
              </a:rPr>
              <a:t>	Here is a worst-case graph if we were to start with Vertex A</a:t>
            </a:r>
          </a:p>
          <a:p>
            <a:pPr lvl="1">
              <a:defRPr/>
            </a:pPr>
            <a:r>
              <a:rPr lang="en-US" dirty="0">
                <a:solidFill>
                  <a:prstClr val="black"/>
                </a:solidFill>
                <a:latin typeface="Arial" charset="0"/>
                <a:cs typeface="Arial" charset="0"/>
              </a:rPr>
              <a:t>Assume that the adjacency lists are in order</a:t>
            </a:r>
          </a:p>
          <a:p>
            <a:pPr lvl="1">
              <a:defRPr/>
            </a:pPr>
            <a:r>
              <a:rPr lang="en-US" dirty="0">
                <a:solidFill>
                  <a:prstClr val="black"/>
                </a:solidFill>
                <a:latin typeface="Arial" charset="0"/>
                <a:cs typeface="Arial" charset="0"/>
              </a:rPr>
              <a:t>Each time, the edge is percolated to the top of the heap</a:t>
            </a:r>
          </a:p>
        </p:txBody>
      </p:sp>
      <p:pic>
        <p:nvPicPr>
          <p:cNvPr id="6146" name="Picture 2" descr="C:\Users\dwharder\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2780928"/>
            <a:ext cx="3314700" cy="317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2800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a:t>	We could use a different heap structure:</a:t>
            </a:r>
          </a:p>
          <a:p>
            <a:pPr lvl="1"/>
            <a:r>
              <a:rPr lang="en-CA" dirty="0"/>
              <a:t>A Fibonacci heap is a node-based heap</a:t>
            </a:r>
          </a:p>
          <a:p>
            <a:pPr lvl="1"/>
            <a:r>
              <a:rPr lang="en-CA" dirty="0"/>
              <a:t>Pop is still </a:t>
            </a:r>
            <a:r>
              <a:rPr lang="en-US" dirty="0">
                <a:latin typeface="Times New Roman" pitchFamily="18" charset="0"/>
                <a:cs typeface="Times New Roman" pitchFamily="18" charset="0"/>
              </a:rPr>
              <a:t>O(</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CA" dirty="0"/>
              <a:t>, but inserting and moving a key is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1)</a:t>
            </a:r>
            <a:endParaRPr lang="en-US" dirty="0">
              <a:latin typeface="Arial" charset="0"/>
              <a:cs typeface="Arial" charset="0"/>
            </a:endParaRPr>
          </a:p>
          <a:p>
            <a:pPr lvl="1">
              <a:defRPr/>
            </a:pPr>
            <a:r>
              <a:rPr lang="en-US" dirty="0">
                <a:solidFill>
                  <a:prstClr val="black"/>
                </a:solidFill>
                <a:latin typeface="Arial" charset="0"/>
                <a:cs typeface="Arial" charset="0"/>
              </a:rPr>
              <a:t>Thus, the overall run-time is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 |</a:t>
            </a:r>
            <a:r>
              <a:rPr lang="en-US" i="1" dirty="0">
                <a:latin typeface="Times New Roman" pitchFamily="18" charset="0"/>
                <a:cs typeface="Arial" charset="0"/>
              </a:rPr>
              <a:t>V</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a:t>
            </a:r>
          </a:p>
        </p:txBody>
      </p:sp>
    </p:spTree>
    <p:extLst>
      <p:ext uri="{BB962C8B-B14F-4D97-AF65-F5344CB8AC3E}">
        <p14:creationId xmlns:p14="http://schemas.microsoft.com/office/powerpoint/2010/main" val="14682455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a:t>	Thus, we have two run times when using</a:t>
            </a:r>
          </a:p>
          <a:p>
            <a:pPr lvl="1"/>
            <a:r>
              <a:rPr lang="en-CA" dirty="0"/>
              <a:t>A binary heap: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lvl="1"/>
            <a:r>
              <a:rPr lang="en-CA" dirty="0"/>
              <a:t>A Fibonacci heap: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 |</a:t>
            </a:r>
            <a:r>
              <a:rPr lang="en-US" i="1" dirty="0">
                <a:latin typeface="Times New Roman" pitchFamily="18" charset="0"/>
                <a:cs typeface="Arial" charset="0"/>
              </a:rPr>
              <a:t>V</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lvl="1"/>
            <a:endParaRPr lang="en-CA" dirty="0"/>
          </a:p>
          <a:p>
            <a:pPr marL="357188" indent="-357188">
              <a:buNone/>
            </a:pPr>
            <a:r>
              <a:rPr lang="en-CA" dirty="0"/>
              <a:t>	Questions:  Which is faster if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CA" dirty="0"/>
              <a:t>?   How about if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baseline="30000" dirty="0">
                <a:latin typeface="Times New Roman" pitchFamily="18" charset="0"/>
                <a:cs typeface="Arial" charset="0"/>
              </a:rPr>
              <a:t>2</a:t>
            </a:r>
            <a:r>
              <a:rPr lang="en-US" dirty="0">
                <a:latin typeface="Times New Roman" pitchFamily="18" charset="0"/>
                <a:cs typeface="Arial" charset="0"/>
              </a:rPr>
              <a:t>)</a:t>
            </a:r>
            <a:r>
              <a:rPr lang="en-CA" dirty="0"/>
              <a:t>?</a:t>
            </a:r>
            <a:endParaRPr lang="en-US" dirty="0">
              <a:solidFill>
                <a:prstClr val="black"/>
              </a:solidFill>
              <a:latin typeface="Arial" charset="0"/>
              <a:cs typeface="Arial" charset="0"/>
            </a:endParaRPr>
          </a:p>
        </p:txBody>
      </p:sp>
    </p:spTree>
    <p:extLst>
      <p:ext uri="{BB962C8B-B14F-4D97-AF65-F5344CB8AC3E}">
        <p14:creationId xmlns:p14="http://schemas.microsoft.com/office/powerpoint/2010/main" val="2188217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a:latin typeface="Arial" charset="0"/>
                <a:cs typeface="Arial" charset="0"/>
              </a:rPr>
              <a:t>Summary</a:t>
            </a:r>
          </a:p>
        </p:txBody>
      </p:sp>
      <p:sp>
        <p:nvSpPr>
          <p:cNvPr id="645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seen an algorithm for finding minimum spanning trees</a:t>
            </a:r>
          </a:p>
          <a:p>
            <a:pPr lvl="1"/>
            <a:r>
              <a:rPr lang="en-US" altLang="en-US" dirty="0">
                <a:latin typeface="Arial" charset="0"/>
                <a:cs typeface="Arial" charset="0"/>
              </a:rPr>
              <a:t>Start with a trivial minimum spanning tree and grow it</a:t>
            </a:r>
          </a:p>
          <a:p>
            <a:pPr lvl="1"/>
            <a:r>
              <a:rPr lang="en-US" altLang="en-US" dirty="0">
                <a:latin typeface="Arial" charset="0"/>
                <a:cs typeface="Arial" charset="0"/>
              </a:rPr>
              <a:t>An alternate algorithm, Kruskal’s algorithm, uses a different approach</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Prim’s algorithm finds an edge with least weight which grows an already existing tree</a:t>
            </a:r>
          </a:p>
          <a:p>
            <a:pPr lvl="1"/>
            <a:r>
              <a:rPr lang="en-US" altLang="en-US" dirty="0">
                <a:latin typeface="Arial" charset="0"/>
                <a:cs typeface="Arial" charset="0"/>
              </a:rPr>
              <a:t>It solves the problem in </a:t>
            </a:r>
            <a:r>
              <a:rPr lang="en-US" altLang="en-US" dirty="0">
                <a:latin typeface="Times New Roman" pitchFamily="18" charset="0"/>
                <a:cs typeface="Arial" charset="0"/>
              </a:rPr>
              <a:t>O(|E| </a:t>
            </a:r>
            <a:r>
              <a:rPr lang="en-US" altLang="en-US" dirty="0" err="1">
                <a:latin typeface="Times New Roman" pitchFamily="18" charset="0"/>
                <a:cs typeface="Arial" charset="0"/>
              </a:rPr>
              <a:t>ln</a:t>
            </a:r>
            <a:r>
              <a:rPr lang="en-US" altLang="en-US" dirty="0">
                <a:latin typeface="Times New Roman" pitchFamily="18" charset="0"/>
                <a:cs typeface="Arial" charset="0"/>
              </a:rPr>
              <a:t>(|V|))</a:t>
            </a:r>
            <a:r>
              <a:rPr lang="en-US" altLang="en-US" dirty="0">
                <a:latin typeface="Arial" charset="0"/>
                <a:cs typeface="Arial" charset="0"/>
              </a:rPr>
              <a:t> time</a:t>
            </a:r>
          </a:p>
        </p:txBody>
      </p:sp>
    </p:spTree>
    <p:extLst>
      <p:ext uri="{BB962C8B-B14F-4D97-AF65-F5344CB8AC3E}">
        <p14:creationId xmlns:p14="http://schemas.microsoft.com/office/powerpoint/2010/main" val="2657917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r>
              <a:rPr lang="en-US" altLang="zh-CN" dirty="0" err="1">
                <a:solidFill>
                  <a:srgbClr val="FF0000"/>
                </a:solidFill>
              </a:rPr>
              <a:t>Kruskal’s</a:t>
            </a:r>
            <a:r>
              <a:rPr lang="en-US" altLang="zh-CN" dirty="0">
                <a:solidFill>
                  <a:srgbClr val="FF0000"/>
                </a:solidFill>
              </a:rPr>
              <a:t> algorithm</a:t>
            </a:r>
          </a:p>
          <a:p>
            <a:endParaRPr lang="zh-CN" altLang="en-US" dirty="0"/>
          </a:p>
        </p:txBody>
      </p:sp>
    </p:spTree>
    <p:extLst>
      <p:ext uri="{BB962C8B-B14F-4D97-AF65-F5344CB8AC3E}">
        <p14:creationId xmlns:p14="http://schemas.microsoft.com/office/powerpoint/2010/main" val="4004451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covers Kruskal’s algorithm:</a:t>
            </a:r>
          </a:p>
          <a:p>
            <a:pPr lvl="1"/>
            <a:r>
              <a:rPr lang="en-US" altLang="en-US" dirty="0">
                <a:latin typeface="Arial" charset="0"/>
                <a:cs typeface="Arial" charset="0"/>
              </a:rPr>
              <a:t>Finding a minimum spanning tree</a:t>
            </a:r>
          </a:p>
          <a:p>
            <a:pPr lvl="1"/>
            <a:r>
              <a:rPr lang="en-US" altLang="en-US" dirty="0">
                <a:latin typeface="Arial" charset="0"/>
                <a:cs typeface="Arial" charset="0"/>
              </a:rPr>
              <a:t>The idea and the algorithm</a:t>
            </a:r>
          </a:p>
          <a:p>
            <a:pPr lvl="1"/>
            <a:r>
              <a:rPr lang="en-US" altLang="en-US" dirty="0">
                <a:latin typeface="Arial" charset="0"/>
                <a:cs typeface="Arial" charset="0"/>
              </a:rPr>
              <a:t>An example</a:t>
            </a:r>
          </a:p>
          <a:p>
            <a:pPr lvl="1"/>
            <a:r>
              <a:rPr lang="en-US" altLang="en-US" dirty="0">
                <a:latin typeface="Arial" charset="0"/>
                <a:cs typeface="Arial" charset="0"/>
              </a:rPr>
              <a:t>Using a disjoint set data structure</a:t>
            </a:r>
          </a:p>
        </p:txBody>
      </p:sp>
    </p:spTree>
    <p:extLst>
      <p:ext uri="{BB962C8B-B14F-4D97-AF65-F5344CB8AC3E}">
        <p14:creationId xmlns:p14="http://schemas.microsoft.com/office/powerpoint/2010/main" val="4089577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Kruskal’s Algorithm</a:t>
            </a:r>
          </a:p>
        </p:txBody>
      </p:sp>
      <p:sp>
        <p:nvSpPr>
          <p:cNvPr id="6147" name="Rectangle 3"/>
          <p:cNvSpPr>
            <a:spLocks noGrp="1" noChangeArrowheads="1"/>
          </p:cNvSpPr>
          <p:nvPr>
            <p:ph type="body" idx="1"/>
          </p:nvPr>
        </p:nvSpPr>
        <p:spPr/>
        <p:txBody>
          <a:bodyPr/>
          <a:lstStyle/>
          <a:p>
            <a:r>
              <a:rPr lang="en-US" altLang="en-US" dirty="0">
                <a:latin typeface="Arial" charset="0"/>
                <a:cs typeface="Arial" charset="0"/>
              </a:rPr>
              <a:t>Sort the edges by weight</a:t>
            </a:r>
          </a:p>
          <a:p>
            <a:r>
              <a:rPr lang="en-US" altLang="en-US" dirty="0">
                <a:latin typeface="Arial" charset="0"/>
                <a:cs typeface="Arial" charset="0"/>
              </a:rPr>
              <a:t>Go through the edges from least weight to greatest weight</a:t>
            </a:r>
          </a:p>
          <a:p>
            <a:pPr lvl="1"/>
            <a:r>
              <a:rPr lang="en-US" altLang="en-US" dirty="0">
                <a:latin typeface="Arial" charset="0"/>
                <a:cs typeface="Arial" charset="0"/>
              </a:rPr>
              <a:t>add the edges to the spanning tree so long as the addition does not create a cycle</a:t>
            </a:r>
          </a:p>
          <a:p>
            <a:pPr lvl="1"/>
            <a:r>
              <a:rPr lang="en-US" altLang="en-US" dirty="0">
                <a:latin typeface="Arial" charset="0"/>
                <a:cs typeface="Arial" charset="0"/>
              </a:rPr>
              <a:t>Does this edge belong to the minimum spanning tree?</a:t>
            </a:r>
          </a:p>
          <a:p>
            <a:pPr lvl="2"/>
            <a:r>
              <a:rPr lang="en-US" altLang="en-US" dirty="0">
                <a:latin typeface="Arial" charset="0"/>
                <a:cs typeface="Arial" charset="0"/>
              </a:rPr>
              <a:t>Yes! The cut property (consider the subtree connected to one end of the edge as the set </a:t>
            </a:r>
            <a:r>
              <a:rPr lang="en-US" altLang="en-US" i="1" dirty="0">
                <a:latin typeface="Arial" charset="0"/>
                <a:cs typeface="Arial" charset="0"/>
              </a:rPr>
              <a:t>S</a:t>
            </a:r>
            <a:r>
              <a:rPr lang="en-US" altLang="en-US" dirty="0">
                <a:latin typeface="Arial" charset="0"/>
                <a:cs typeface="Arial" charset="0"/>
              </a:rPr>
              <a:t>).</a:t>
            </a: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3645024"/>
            <a:ext cx="3096344" cy="289108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flipH="1">
            <a:off x="6789390" y="5391150"/>
            <a:ext cx="411510" cy="395064"/>
          </a:xfrm>
          <a:prstGeom prst="line">
            <a:avLst/>
          </a:prstGeom>
          <a:ln w="127000" cap="rnd">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sp>
        <p:nvSpPr>
          <p:cNvPr id="7" name="Freeform 6"/>
          <p:cNvSpPr/>
          <p:nvPr/>
        </p:nvSpPr>
        <p:spPr>
          <a:xfrm>
            <a:off x="5969000" y="5651500"/>
            <a:ext cx="1066800" cy="914400"/>
          </a:xfrm>
          <a:custGeom>
            <a:avLst/>
            <a:gdLst>
              <a:gd name="connsiteX0" fmla="*/ 717550 w 1066800"/>
              <a:gd name="connsiteY0" fmla="*/ 0 h 914400"/>
              <a:gd name="connsiteX1" fmla="*/ 717550 w 1066800"/>
              <a:gd name="connsiteY1" fmla="*/ 0 h 914400"/>
              <a:gd name="connsiteX2" fmla="*/ 666750 w 1066800"/>
              <a:gd name="connsiteY2" fmla="*/ 19050 h 914400"/>
              <a:gd name="connsiteX3" fmla="*/ 647700 w 1066800"/>
              <a:gd name="connsiteY3" fmla="*/ 25400 h 914400"/>
              <a:gd name="connsiteX4" fmla="*/ 628650 w 1066800"/>
              <a:gd name="connsiteY4" fmla="*/ 38100 h 914400"/>
              <a:gd name="connsiteX5" fmla="*/ 565150 w 1066800"/>
              <a:gd name="connsiteY5" fmla="*/ 63500 h 914400"/>
              <a:gd name="connsiteX6" fmla="*/ 520700 w 1066800"/>
              <a:gd name="connsiteY6" fmla="*/ 95250 h 914400"/>
              <a:gd name="connsiteX7" fmla="*/ 501650 w 1066800"/>
              <a:gd name="connsiteY7" fmla="*/ 101600 h 914400"/>
              <a:gd name="connsiteX8" fmla="*/ 476250 w 1066800"/>
              <a:gd name="connsiteY8" fmla="*/ 120650 h 914400"/>
              <a:gd name="connsiteX9" fmla="*/ 412750 w 1066800"/>
              <a:gd name="connsiteY9" fmla="*/ 165100 h 914400"/>
              <a:gd name="connsiteX10" fmla="*/ 393700 w 1066800"/>
              <a:gd name="connsiteY10" fmla="*/ 184150 h 914400"/>
              <a:gd name="connsiteX11" fmla="*/ 323850 w 1066800"/>
              <a:gd name="connsiteY11" fmla="*/ 234950 h 914400"/>
              <a:gd name="connsiteX12" fmla="*/ 273050 w 1066800"/>
              <a:gd name="connsiteY12" fmla="*/ 292100 h 914400"/>
              <a:gd name="connsiteX13" fmla="*/ 254000 w 1066800"/>
              <a:gd name="connsiteY13" fmla="*/ 311150 h 914400"/>
              <a:gd name="connsiteX14" fmla="*/ 234950 w 1066800"/>
              <a:gd name="connsiteY14" fmla="*/ 336550 h 914400"/>
              <a:gd name="connsiteX15" fmla="*/ 209550 w 1066800"/>
              <a:gd name="connsiteY15" fmla="*/ 361950 h 914400"/>
              <a:gd name="connsiteX16" fmla="*/ 184150 w 1066800"/>
              <a:gd name="connsiteY16" fmla="*/ 393700 h 914400"/>
              <a:gd name="connsiteX17" fmla="*/ 133350 w 1066800"/>
              <a:gd name="connsiteY17" fmla="*/ 444500 h 914400"/>
              <a:gd name="connsiteX18" fmla="*/ 101600 w 1066800"/>
              <a:gd name="connsiteY18" fmla="*/ 482600 h 914400"/>
              <a:gd name="connsiteX19" fmla="*/ 63500 w 1066800"/>
              <a:gd name="connsiteY19" fmla="*/ 539750 h 914400"/>
              <a:gd name="connsiteX20" fmla="*/ 12700 w 1066800"/>
              <a:gd name="connsiteY20" fmla="*/ 628650 h 914400"/>
              <a:gd name="connsiteX21" fmla="*/ 0 w 1066800"/>
              <a:gd name="connsiteY21" fmla="*/ 679450 h 914400"/>
              <a:gd name="connsiteX22" fmla="*/ 6350 w 1066800"/>
              <a:gd name="connsiteY22" fmla="*/ 736600 h 914400"/>
              <a:gd name="connsiteX23" fmla="*/ 19050 w 1066800"/>
              <a:gd name="connsiteY23" fmla="*/ 762000 h 914400"/>
              <a:gd name="connsiteX24" fmla="*/ 82550 w 1066800"/>
              <a:gd name="connsiteY24" fmla="*/ 831850 h 914400"/>
              <a:gd name="connsiteX25" fmla="*/ 127000 w 1066800"/>
              <a:gd name="connsiteY25" fmla="*/ 869950 h 914400"/>
              <a:gd name="connsiteX26" fmla="*/ 146050 w 1066800"/>
              <a:gd name="connsiteY26" fmla="*/ 876300 h 914400"/>
              <a:gd name="connsiteX27" fmla="*/ 209550 w 1066800"/>
              <a:gd name="connsiteY27" fmla="*/ 895350 h 914400"/>
              <a:gd name="connsiteX28" fmla="*/ 323850 w 1066800"/>
              <a:gd name="connsiteY28" fmla="*/ 914400 h 914400"/>
              <a:gd name="connsiteX29" fmla="*/ 679450 w 1066800"/>
              <a:gd name="connsiteY29" fmla="*/ 901700 h 914400"/>
              <a:gd name="connsiteX30" fmla="*/ 762000 w 1066800"/>
              <a:gd name="connsiteY30" fmla="*/ 895350 h 914400"/>
              <a:gd name="connsiteX31" fmla="*/ 863600 w 1066800"/>
              <a:gd name="connsiteY31" fmla="*/ 889000 h 914400"/>
              <a:gd name="connsiteX32" fmla="*/ 882650 w 1066800"/>
              <a:gd name="connsiteY32" fmla="*/ 882650 h 914400"/>
              <a:gd name="connsiteX33" fmla="*/ 958850 w 1066800"/>
              <a:gd name="connsiteY33" fmla="*/ 869950 h 914400"/>
              <a:gd name="connsiteX34" fmla="*/ 996950 w 1066800"/>
              <a:gd name="connsiteY34" fmla="*/ 850900 h 914400"/>
              <a:gd name="connsiteX35" fmla="*/ 1047750 w 1066800"/>
              <a:gd name="connsiteY35" fmla="*/ 819150 h 914400"/>
              <a:gd name="connsiteX36" fmla="*/ 1066800 w 1066800"/>
              <a:gd name="connsiteY36" fmla="*/ 711200 h 914400"/>
              <a:gd name="connsiteX37" fmla="*/ 1060450 w 1066800"/>
              <a:gd name="connsiteY37" fmla="*/ 590550 h 914400"/>
              <a:gd name="connsiteX38" fmla="*/ 1047750 w 1066800"/>
              <a:gd name="connsiteY38" fmla="*/ 552450 h 914400"/>
              <a:gd name="connsiteX39" fmla="*/ 1035050 w 1066800"/>
              <a:gd name="connsiteY39" fmla="*/ 501650 h 914400"/>
              <a:gd name="connsiteX40" fmla="*/ 1016000 w 1066800"/>
              <a:gd name="connsiteY40" fmla="*/ 425450 h 914400"/>
              <a:gd name="connsiteX41" fmla="*/ 971550 w 1066800"/>
              <a:gd name="connsiteY41" fmla="*/ 355600 h 914400"/>
              <a:gd name="connsiteX42" fmla="*/ 965200 w 1066800"/>
              <a:gd name="connsiteY42" fmla="*/ 330200 h 914400"/>
              <a:gd name="connsiteX43" fmla="*/ 939800 w 1066800"/>
              <a:gd name="connsiteY43" fmla="*/ 285750 h 914400"/>
              <a:gd name="connsiteX44" fmla="*/ 933450 w 1066800"/>
              <a:gd name="connsiteY44" fmla="*/ 266700 h 914400"/>
              <a:gd name="connsiteX45" fmla="*/ 908050 w 1066800"/>
              <a:gd name="connsiteY45" fmla="*/ 228600 h 914400"/>
              <a:gd name="connsiteX46" fmla="*/ 895350 w 1066800"/>
              <a:gd name="connsiteY46" fmla="*/ 209550 h 914400"/>
              <a:gd name="connsiteX47" fmla="*/ 869950 w 1066800"/>
              <a:gd name="connsiteY47" fmla="*/ 152400 h 914400"/>
              <a:gd name="connsiteX48" fmla="*/ 844550 w 1066800"/>
              <a:gd name="connsiteY48" fmla="*/ 114300 h 914400"/>
              <a:gd name="connsiteX49" fmla="*/ 819150 w 1066800"/>
              <a:gd name="connsiteY49" fmla="*/ 82550 h 914400"/>
              <a:gd name="connsiteX50" fmla="*/ 774700 w 1066800"/>
              <a:gd name="connsiteY50" fmla="*/ 38100 h 914400"/>
              <a:gd name="connsiteX51" fmla="*/ 717550 w 1066800"/>
              <a:gd name="connsiteY51"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66800" h="914400">
                <a:moveTo>
                  <a:pt x="717550" y="0"/>
                </a:moveTo>
                <a:lnTo>
                  <a:pt x="717550" y="0"/>
                </a:lnTo>
                <a:lnTo>
                  <a:pt x="666750" y="19050"/>
                </a:lnTo>
                <a:cubicBezTo>
                  <a:pt x="660460" y="21337"/>
                  <a:pt x="653687" y="22407"/>
                  <a:pt x="647700" y="25400"/>
                </a:cubicBezTo>
                <a:cubicBezTo>
                  <a:pt x="640874" y="28813"/>
                  <a:pt x="635476" y="34687"/>
                  <a:pt x="628650" y="38100"/>
                </a:cubicBezTo>
                <a:cubicBezTo>
                  <a:pt x="599734" y="52558"/>
                  <a:pt x="590488" y="55054"/>
                  <a:pt x="565150" y="63500"/>
                </a:cubicBezTo>
                <a:cubicBezTo>
                  <a:pt x="550333" y="74083"/>
                  <a:pt x="536313" y="85882"/>
                  <a:pt x="520700" y="95250"/>
                </a:cubicBezTo>
                <a:cubicBezTo>
                  <a:pt x="514960" y="98694"/>
                  <a:pt x="507462" y="98279"/>
                  <a:pt x="501650" y="101600"/>
                </a:cubicBezTo>
                <a:cubicBezTo>
                  <a:pt x="492461" y="106851"/>
                  <a:pt x="484920" y="114581"/>
                  <a:pt x="476250" y="120650"/>
                </a:cubicBezTo>
                <a:cubicBezTo>
                  <a:pt x="456378" y="134560"/>
                  <a:pt x="431616" y="148929"/>
                  <a:pt x="412750" y="165100"/>
                </a:cubicBezTo>
                <a:cubicBezTo>
                  <a:pt x="405932" y="170944"/>
                  <a:pt x="400789" y="178637"/>
                  <a:pt x="393700" y="184150"/>
                </a:cubicBezTo>
                <a:cubicBezTo>
                  <a:pt x="334289" y="230358"/>
                  <a:pt x="376428" y="188214"/>
                  <a:pt x="323850" y="234950"/>
                </a:cubicBezTo>
                <a:cubicBezTo>
                  <a:pt x="291917" y="263335"/>
                  <a:pt x="302477" y="258470"/>
                  <a:pt x="273050" y="292100"/>
                </a:cubicBezTo>
                <a:cubicBezTo>
                  <a:pt x="267136" y="298858"/>
                  <a:pt x="259844" y="304332"/>
                  <a:pt x="254000" y="311150"/>
                </a:cubicBezTo>
                <a:cubicBezTo>
                  <a:pt x="247112" y="319185"/>
                  <a:pt x="241919" y="328585"/>
                  <a:pt x="234950" y="336550"/>
                </a:cubicBezTo>
                <a:cubicBezTo>
                  <a:pt x="227065" y="345561"/>
                  <a:pt x="217505" y="353001"/>
                  <a:pt x="209550" y="361950"/>
                </a:cubicBezTo>
                <a:cubicBezTo>
                  <a:pt x="200546" y="372080"/>
                  <a:pt x="193343" y="383741"/>
                  <a:pt x="184150" y="393700"/>
                </a:cubicBezTo>
                <a:cubicBezTo>
                  <a:pt x="167907" y="411297"/>
                  <a:pt x="146634" y="424575"/>
                  <a:pt x="133350" y="444500"/>
                </a:cubicBezTo>
                <a:cubicBezTo>
                  <a:pt x="74118" y="533349"/>
                  <a:pt x="174939" y="384814"/>
                  <a:pt x="101600" y="482600"/>
                </a:cubicBezTo>
                <a:cubicBezTo>
                  <a:pt x="87863" y="500916"/>
                  <a:pt x="76200" y="520700"/>
                  <a:pt x="63500" y="539750"/>
                </a:cubicBezTo>
                <a:cubicBezTo>
                  <a:pt x="44692" y="567963"/>
                  <a:pt x="23581" y="596006"/>
                  <a:pt x="12700" y="628650"/>
                </a:cubicBezTo>
                <a:cubicBezTo>
                  <a:pt x="2937" y="657939"/>
                  <a:pt x="7663" y="641136"/>
                  <a:pt x="0" y="679450"/>
                </a:cubicBezTo>
                <a:cubicBezTo>
                  <a:pt x="2117" y="698500"/>
                  <a:pt x="2040" y="717924"/>
                  <a:pt x="6350" y="736600"/>
                </a:cubicBezTo>
                <a:cubicBezTo>
                  <a:pt x="8479" y="745824"/>
                  <a:pt x="14354" y="753781"/>
                  <a:pt x="19050" y="762000"/>
                </a:cubicBezTo>
                <a:cubicBezTo>
                  <a:pt x="36372" y="792314"/>
                  <a:pt x="53531" y="802831"/>
                  <a:pt x="82550" y="831850"/>
                </a:cubicBezTo>
                <a:cubicBezTo>
                  <a:pt x="97563" y="846863"/>
                  <a:pt x="107993" y="859089"/>
                  <a:pt x="127000" y="869950"/>
                </a:cubicBezTo>
                <a:cubicBezTo>
                  <a:pt x="132812" y="873271"/>
                  <a:pt x="139783" y="873950"/>
                  <a:pt x="146050" y="876300"/>
                </a:cubicBezTo>
                <a:cubicBezTo>
                  <a:pt x="214310" y="901897"/>
                  <a:pt x="141542" y="878348"/>
                  <a:pt x="209550" y="895350"/>
                </a:cubicBezTo>
                <a:cubicBezTo>
                  <a:pt x="291505" y="915839"/>
                  <a:pt x="215858" y="904583"/>
                  <a:pt x="323850" y="914400"/>
                </a:cubicBezTo>
                <a:lnTo>
                  <a:pt x="679450" y="901700"/>
                </a:lnTo>
                <a:cubicBezTo>
                  <a:pt x="707022" y="900501"/>
                  <a:pt x="734467" y="897249"/>
                  <a:pt x="762000" y="895350"/>
                </a:cubicBezTo>
                <a:lnTo>
                  <a:pt x="863600" y="889000"/>
                </a:lnTo>
                <a:cubicBezTo>
                  <a:pt x="869950" y="886883"/>
                  <a:pt x="876086" y="883963"/>
                  <a:pt x="882650" y="882650"/>
                </a:cubicBezTo>
                <a:cubicBezTo>
                  <a:pt x="907900" y="877600"/>
                  <a:pt x="958850" y="869950"/>
                  <a:pt x="958850" y="869950"/>
                </a:cubicBezTo>
                <a:cubicBezTo>
                  <a:pt x="1013445" y="833554"/>
                  <a:pt x="944370" y="877190"/>
                  <a:pt x="996950" y="850900"/>
                </a:cubicBezTo>
                <a:cubicBezTo>
                  <a:pt x="1012268" y="843241"/>
                  <a:pt x="1032638" y="829225"/>
                  <a:pt x="1047750" y="819150"/>
                </a:cubicBezTo>
                <a:cubicBezTo>
                  <a:pt x="1067843" y="758870"/>
                  <a:pt x="1059238" y="794382"/>
                  <a:pt x="1066800" y="711200"/>
                </a:cubicBezTo>
                <a:cubicBezTo>
                  <a:pt x="1064683" y="670983"/>
                  <a:pt x="1065248" y="630535"/>
                  <a:pt x="1060450" y="590550"/>
                </a:cubicBezTo>
                <a:cubicBezTo>
                  <a:pt x="1058855" y="577258"/>
                  <a:pt x="1050997" y="565437"/>
                  <a:pt x="1047750" y="552450"/>
                </a:cubicBezTo>
                <a:cubicBezTo>
                  <a:pt x="1043517" y="535517"/>
                  <a:pt x="1037919" y="518867"/>
                  <a:pt x="1035050" y="501650"/>
                </a:cubicBezTo>
                <a:cubicBezTo>
                  <a:pt x="1031462" y="480124"/>
                  <a:pt x="1027611" y="444802"/>
                  <a:pt x="1016000" y="425450"/>
                </a:cubicBezTo>
                <a:cubicBezTo>
                  <a:pt x="989097" y="380612"/>
                  <a:pt x="1003796" y="403969"/>
                  <a:pt x="971550" y="355600"/>
                </a:cubicBezTo>
                <a:cubicBezTo>
                  <a:pt x="969433" y="347133"/>
                  <a:pt x="968264" y="338372"/>
                  <a:pt x="965200" y="330200"/>
                </a:cubicBezTo>
                <a:cubicBezTo>
                  <a:pt x="948501" y="285670"/>
                  <a:pt x="958223" y="322596"/>
                  <a:pt x="939800" y="285750"/>
                </a:cubicBezTo>
                <a:cubicBezTo>
                  <a:pt x="936807" y="279763"/>
                  <a:pt x="936701" y="272551"/>
                  <a:pt x="933450" y="266700"/>
                </a:cubicBezTo>
                <a:cubicBezTo>
                  <a:pt x="926037" y="253357"/>
                  <a:pt x="916517" y="241300"/>
                  <a:pt x="908050" y="228600"/>
                </a:cubicBezTo>
                <a:cubicBezTo>
                  <a:pt x="903817" y="222250"/>
                  <a:pt x="898184" y="216636"/>
                  <a:pt x="895350" y="209550"/>
                </a:cubicBezTo>
                <a:cubicBezTo>
                  <a:pt x="887707" y="190442"/>
                  <a:pt x="880629" y="170198"/>
                  <a:pt x="869950" y="152400"/>
                </a:cubicBezTo>
                <a:cubicBezTo>
                  <a:pt x="862097" y="139312"/>
                  <a:pt x="849377" y="128780"/>
                  <a:pt x="844550" y="114300"/>
                </a:cubicBezTo>
                <a:cubicBezTo>
                  <a:pt x="835787" y="88010"/>
                  <a:pt x="843769" y="98963"/>
                  <a:pt x="819150" y="82550"/>
                </a:cubicBezTo>
                <a:cubicBezTo>
                  <a:pt x="807973" y="49020"/>
                  <a:pt x="818369" y="67213"/>
                  <a:pt x="774700" y="38100"/>
                </a:cubicBezTo>
                <a:cubicBezTo>
                  <a:pt x="753889" y="24226"/>
                  <a:pt x="763282" y="25400"/>
                  <a:pt x="717550" y="0"/>
                </a:cubicBezTo>
                <a:close/>
              </a:path>
            </a:pathLst>
          </a:cu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351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43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As do these </a:t>
            </a:r>
            <a:r>
              <a:rPr lang="en-US" altLang="en-US">
                <a:latin typeface="Times New Roman" pitchFamily="18" charset="0"/>
                <a:cs typeface="Arial" charset="0"/>
              </a:rPr>
              <a:t>15</a:t>
            </a:r>
            <a:r>
              <a:rPr lang="en-US" altLang="en-US">
                <a:latin typeface="Arial" charset="0"/>
                <a:cs typeface="Arial" charset="0"/>
              </a:rPr>
              <a:t> edges:</a:t>
            </a:r>
          </a:p>
        </p:txBody>
      </p:sp>
      <p:pic>
        <p:nvPicPr>
          <p:cNvPr id="14340" name="Picture 7" descr="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433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Kruskal’s Algorithm</a:t>
            </a:r>
          </a:p>
        </p:txBody>
      </p:sp>
      <p:sp>
        <p:nvSpPr>
          <p:cNvPr id="6147" name="Rectangle 3"/>
          <p:cNvSpPr>
            <a:spLocks noGrp="1" noChangeArrowheads="1"/>
          </p:cNvSpPr>
          <p:nvPr>
            <p:ph type="body" idx="1"/>
          </p:nvPr>
        </p:nvSpPr>
        <p:spPr/>
        <p:txBody>
          <a:bodyPr/>
          <a:lstStyle/>
          <a:p>
            <a:r>
              <a:rPr lang="en-US" altLang="en-US" dirty="0">
                <a:latin typeface="Arial" charset="0"/>
                <a:cs typeface="Arial" charset="0"/>
              </a:rPr>
              <a:t>Sort the edges by weight</a:t>
            </a:r>
          </a:p>
          <a:p>
            <a:r>
              <a:rPr lang="en-US" altLang="en-US" dirty="0">
                <a:latin typeface="Arial" charset="0"/>
                <a:cs typeface="Arial" charset="0"/>
              </a:rPr>
              <a:t>Go through the edges from least weight to greatest weight</a:t>
            </a:r>
          </a:p>
          <a:p>
            <a:pPr lvl="1"/>
            <a:r>
              <a:rPr lang="en-US" altLang="en-US" dirty="0">
                <a:latin typeface="Arial" charset="0"/>
                <a:cs typeface="Arial" charset="0"/>
              </a:rPr>
              <a:t>add the edges to the spanning tree so long as the addition does not create a cycle</a:t>
            </a:r>
          </a:p>
          <a:p>
            <a:pPr lvl="1"/>
            <a:r>
              <a:rPr lang="en-US" altLang="en-US" dirty="0">
                <a:latin typeface="Arial" charset="0"/>
                <a:cs typeface="Arial" charset="0"/>
              </a:rPr>
              <a:t>Does this edge belong to the minimum spanning tree?</a:t>
            </a:r>
          </a:p>
          <a:p>
            <a:pPr lvl="2"/>
            <a:r>
              <a:rPr lang="en-US" altLang="en-US" dirty="0">
                <a:latin typeface="Arial" charset="0"/>
                <a:cs typeface="Arial" charset="0"/>
              </a:rPr>
              <a:t>Yes! The cut property (consider the subtree connected to one end of the edge as the set </a:t>
            </a:r>
            <a:r>
              <a:rPr lang="en-US" altLang="en-US" i="1" dirty="0">
                <a:latin typeface="Arial" charset="0"/>
                <a:cs typeface="Arial" charset="0"/>
              </a:rPr>
              <a:t>S</a:t>
            </a:r>
            <a:r>
              <a:rPr lang="en-US" altLang="en-US" dirty="0">
                <a:latin typeface="Arial" charset="0"/>
                <a:cs typeface="Arial" charset="0"/>
              </a:rPr>
              <a:t>).</a:t>
            </a:r>
          </a:p>
          <a:p>
            <a:endParaRPr lang="en-US" altLang="en-US" dirty="0">
              <a:latin typeface="Arial" charset="0"/>
              <a:cs typeface="Arial" charset="0"/>
            </a:endParaRPr>
          </a:p>
          <a:p>
            <a:r>
              <a:rPr lang="en-US" altLang="en-US" dirty="0">
                <a:latin typeface="Arial" charset="0"/>
                <a:cs typeface="Arial" charset="0"/>
              </a:rPr>
              <a:t>Repeatedly add more edges until:</a:t>
            </a:r>
          </a:p>
          <a:p>
            <a:pPr lvl="1"/>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V</a:t>
            </a:r>
            <a:r>
              <a:rPr lang="en-US" altLang="en-US" dirty="0">
                <a:latin typeface="Times New Roman" pitchFamily="18" charset="0"/>
                <a:cs typeface="Times New Roman" pitchFamily="18" charset="0"/>
              </a:rPr>
              <a:t>| – 1</a:t>
            </a:r>
            <a:r>
              <a:rPr lang="en-US" altLang="en-US" dirty="0">
                <a:latin typeface="Arial" charset="0"/>
                <a:cs typeface="Arial" charset="0"/>
              </a:rPr>
              <a:t> edges have been added, then we have a minimum spanning tree</a:t>
            </a:r>
          </a:p>
          <a:p>
            <a:pPr lvl="1"/>
            <a:r>
              <a:rPr lang="en-US" altLang="en-US" dirty="0">
                <a:latin typeface="Arial" charset="0"/>
                <a:cs typeface="Arial" charset="0"/>
              </a:rPr>
              <a:t>Otherwise, if we have gone through all the edges, then we have a forest of minimum spanning trees on all connected sub-graphs</a:t>
            </a:r>
          </a:p>
        </p:txBody>
      </p:sp>
    </p:spTree>
    <p:extLst>
      <p:ext uri="{BB962C8B-B14F-4D97-AF65-F5344CB8AC3E}">
        <p14:creationId xmlns:p14="http://schemas.microsoft.com/office/powerpoint/2010/main" val="7522682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Here is an example graph</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204864"/>
            <a:ext cx="4322439" cy="4035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9671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sort the edges based on weight</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spTree>
    <p:extLst>
      <p:ext uri="{BB962C8B-B14F-4D97-AF65-F5344CB8AC3E}">
        <p14:creationId xmlns:p14="http://schemas.microsoft.com/office/powerpoint/2010/main" val="20529260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8250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1264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{G,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3162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{F, G}</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1" descr="C:\Users\dwharder\Desktop\a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862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41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{E, H}</a:t>
            </a:r>
          </a:p>
          <a:p>
            <a:pPr lvl="1"/>
            <a:r>
              <a:rPr lang="en-US" altLang="en-US" dirty="0">
                <a:latin typeface="Arial" charset="0"/>
                <a:cs typeface="Arial" charset="0"/>
              </a:rPr>
              <a:t>This coalesces the two spanning sub-trees into one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810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040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latin typeface="Arial" charset="0"/>
                <a:cs typeface="Arial" charset="0"/>
              </a:rPr>
              <a:t>Spanning trees</a:t>
            </a:r>
          </a:p>
        </p:txBody>
      </p:sp>
      <p:pic>
        <p:nvPicPr>
          <p:cNvPr id="15364" name="Picture 8"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952265"/>
            <a:ext cx="7273925" cy="19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13796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K}</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7" descr="C:\Users\dwharder\Desktop\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3619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L}</a:t>
            </a:r>
          </a:p>
        </p:txBody>
      </p:sp>
      <p:pic>
        <p:nvPicPr>
          <p:cNvPr id="5" name="Picture 26" descr="C:\Users\dwharder\Desktop\a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8146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5442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{G, H}, but it creates a cycle</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4667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{I, K}, but it creates a cycle</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778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{B, D}, but it creates a cycle</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814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{D, F}, but it creates a cycle</a:t>
            </a: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9790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{E, G}, but it creates a cycle</a:t>
            </a:r>
          </a:p>
        </p:txBody>
      </p:sp>
      <p:pic>
        <p:nvPicPr>
          <p:cNvPr id="5" name="Picture 20" descr="C:\Users\dwharder\Desktop\a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71667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9356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By observation, we can still add edges {J, K} and {A, B}</a:t>
            </a:r>
          </a:p>
        </p:txBody>
      </p:sp>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cxnSp>
        <p:nvCxnSpPr>
          <p:cNvPr id="6" name="Straight Arrow Connector 5"/>
          <p:cNvCxnSpPr/>
          <p:nvPr/>
        </p:nvCxnSpPr>
        <p:spPr>
          <a:xfrm>
            <a:off x="7055578" y="498777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7055987" y="5267874"/>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6396" y="554559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6805" y="582331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526306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53225" y="609329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3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Having added {A, B}, we now have 11 edges</a:t>
            </a:r>
          </a:p>
          <a:p>
            <a:pPr lvl="1"/>
            <a:r>
              <a:rPr lang="en-US" altLang="en-US" dirty="0">
                <a:latin typeface="Arial" charset="0"/>
                <a:cs typeface="Arial" charset="0"/>
              </a:rPr>
              <a:t>We terminate the loop</a:t>
            </a:r>
          </a:p>
          <a:p>
            <a:pPr lvl="1"/>
            <a:r>
              <a:rPr lang="en-US" altLang="en-US" dirty="0">
                <a:latin typeface="Arial" charset="0"/>
                <a:cs typeface="Arial" charset="0"/>
              </a:rPr>
              <a:t>We have our minimum spanning tree</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spTree>
    <p:extLst>
      <p:ext uri="{BB962C8B-B14F-4D97-AF65-F5344CB8AC3E}">
        <p14:creationId xmlns:p14="http://schemas.microsoft.com/office/powerpoint/2010/main" val="310806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s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952875"/>
            <a:ext cx="72739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3"/>
          <p:cNvSpPr>
            <a:spLocks noGrp="1" noChangeArrowheads="1"/>
          </p:cNvSpPr>
          <p:nvPr>
            <p:ph type="title"/>
          </p:nvPr>
        </p:nvSpPr>
        <p:spPr/>
        <p:txBody>
          <a:bodyPr/>
          <a:lstStyle/>
          <a:p>
            <a:r>
              <a:rPr lang="en-US" altLang="en-US" dirty="0">
                <a:latin typeface="Arial" charset="0"/>
                <a:cs typeface="Arial" charset="0"/>
              </a:rPr>
              <a:t>Spanning trees</a:t>
            </a:r>
          </a:p>
        </p:txBody>
      </p:sp>
    </p:spTree>
    <p:extLst>
      <p:ext uri="{BB962C8B-B14F-4D97-AF65-F5344CB8AC3E}">
        <p14:creationId xmlns:p14="http://schemas.microsoft.com/office/powerpoint/2010/main" val="32530791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Implementation</a:t>
            </a:r>
          </a:p>
          <a:p>
            <a:pPr lvl="1"/>
            <a:r>
              <a:rPr lang="en-US" altLang="en-US" dirty="0">
                <a:latin typeface="Arial" charset="0"/>
                <a:cs typeface="Arial" charset="0"/>
              </a:rPr>
              <a:t>We would store the edges and their weights in an array</a:t>
            </a:r>
          </a:p>
          <a:p>
            <a:pPr lvl="1"/>
            <a:r>
              <a:rPr lang="en-US" altLang="en-US" dirty="0">
                <a:latin typeface="Arial" charset="0"/>
                <a:cs typeface="Arial" charset="0"/>
              </a:rPr>
              <a:t>We would sort the edges using some sorting algorithm: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endParaRPr lang="en-US" altLang="en-US" dirty="0">
              <a:latin typeface="Arial" charset="0"/>
              <a:cs typeface="Arial" charset="0"/>
            </a:endParaRPr>
          </a:p>
          <a:p>
            <a:pPr lvl="1"/>
            <a:r>
              <a:rPr lang="en-US" altLang="en-US" dirty="0">
                <a:latin typeface="Arial" charset="0"/>
                <a:cs typeface="Arial" charset="0"/>
              </a:rPr>
              <a:t>For each edge, add it if no cycle is created. </a:t>
            </a:r>
          </a:p>
          <a:p>
            <a:pPr lvl="2"/>
            <a:r>
              <a:rPr lang="en-US" altLang="en-US" dirty="0">
                <a:solidFill>
                  <a:srgbClr val="FF0000"/>
                </a:solidFill>
                <a:latin typeface="Arial" charset="0"/>
                <a:cs typeface="Arial" charset="0"/>
              </a:rPr>
              <a:t>How do we determine if a cycle would be created?</a:t>
            </a:r>
          </a:p>
          <a:p>
            <a:pPr lvl="2"/>
            <a:r>
              <a:rPr lang="en-US" altLang="en-US" dirty="0">
                <a:latin typeface="Arial" charset="0"/>
                <a:cs typeface="Arial" charset="0"/>
              </a:rPr>
              <a:t>Check if the two vertices of the edge are already connected by the added edges.</a:t>
            </a:r>
          </a:p>
          <a:p>
            <a:pPr>
              <a:buNone/>
            </a:pPr>
            <a:endParaRPr lang="en-US" altLang="en-US" dirty="0">
              <a:latin typeface="Arial" charset="0"/>
              <a:cs typeface="Arial" charset="0"/>
            </a:endParaRPr>
          </a:p>
          <a:p>
            <a:pPr>
              <a:buNone/>
            </a:pPr>
            <a:r>
              <a:rPr lang="en-US" altLang="en-US" dirty="0">
                <a:latin typeface="Arial" charset="0"/>
                <a:cs typeface="Arial" charset="0"/>
              </a:rPr>
              <a:t>	The critical operation is determining if two vertices are connected</a:t>
            </a:r>
          </a:p>
          <a:p>
            <a:pPr lvl="1"/>
            <a:r>
              <a:rPr lang="en-US" altLang="en-US" dirty="0">
                <a:latin typeface="Arial" charset="0"/>
                <a:cs typeface="Arial" charset="0"/>
              </a:rPr>
              <a:t>If we perform a traversal on the added edges, it is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C</a:t>
            </a:r>
            <a:r>
              <a:rPr lang="en-US" altLang="en-US" dirty="0">
                <a:latin typeface="Arial" charset="0"/>
                <a:cs typeface="Arial" charset="0"/>
              </a:rPr>
              <a:t>onsequently, the total run-time would be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Better solution?</a:t>
            </a:r>
          </a:p>
          <a:p>
            <a:pPr marL="355600" indent="-355600">
              <a:buNone/>
            </a:pPr>
            <a:r>
              <a:rPr lang="en-US" altLang="en-US" dirty="0">
                <a:latin typeface="Arial" charset="0"/>
                <a:cs typeface="Arial" charset="0"/>
              </a:rPr>
              <a:t>	</a:t>
            </a:r>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Arial" charset="0"/>
              <a:cs typeface="Arial" charset="0"/>
            </a:endParaRPr>
          </a:p>
        </p:txBody>
      </p:sp>
    </p:spTree>
    <p:extLst>
      <p:ext uri="{BB962C8B-B14F-4D97-AF65-F5344CB8AC3E}">
        <p14:creationId xmlns:p14="http://schemas.microsoft.com/office/powerpoint/2010/main" val="19049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Instead, we could use </a:t>
            </a:r>
            <a:r>
              <a:rPr lang="en-US" altLang="en-US" dirty="0">
                <a:solidFill>
                  <a:srgbClr val="FF0000"/>
                </a:solidFill>
                <a:latin typeface="Arial" charset="0"/>
                <a:cs typeface="Arial" charset="0"/>
              </a:rPr>
              <a:t>disjoint sets</a:t>
            </a:r>
          </a:p>
          <a:p>
            <a:pPr lvl="1"/>
            <a:r>
              <a:rPr lang="en-US" altLang="en-US" dirty="0">
                <a:latin typeface="Arial" charset="0"/>
                <a:cs typeface="Arial" charset="0"/>
              </a:rPr>
              <a:t>Consider edges in the same connected sub-graph as forming a set</a:t>
            </a:r>
          </a:p>
          <a:p>
            <a:pPr lvl="1"/>
            <a:endParaRPr lang="en-US" altLang="en-US" dirty="0">
              <a:latin typeface="Arial" charset="0"/>
              <a:cs typeface="Arial" charset="0"/>
            </a:endParaRP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a:t>{B, C, E}, {F, G, H, I}</a:t>
            </a:r>
          </a:p>
        </p:txBody>
      </p:sp>
    </p:spTree>
    <p:extLst>
      <p:ext uri="{BB962C8B-B14F-4D97-AF65-F5344CB8AC3E}">
        <p14:creationId xmlns:p14="http://schemas.microsoft.com/office/powerpoint/2010/main" val="16014542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set</a:t>
            </a:r>
          </a:p>
          <a:p>
            <a:pPr lvl="1"/>
            <a:r>
              <a:rPr lang="en-US" altLang="en-US" dirty="0">
                <a:latin typeface="Arial" charset="0"/>
                <a:cs typeface="Arial" charset="0"/>
              </a:rPr>
              <a:t>If the vertices of the next edge are in different sets, take the union of the two sets</a:t>
            </a:r>
          </a:p>
        </p:txBody>
      </p:sp>
      <p:pic>
        <p:nvPicPr>
          <p:cNvPr id="5" name="Picture 29" descr="C:\Users\dwharder\Desktop\a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555" y="3790279"/>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a:t>{B, C, E}, {F, G, H, I}</a:t>
            </a:r>
          </a:p>
        </p:txBody>
      </p:sp>
      <p:sp>
        <p:nvSpPr>
          <p:cNvPr id="7" name="TextBox 6"/>
          <p:cNvSpPr txBox="1"/>
          <p:nvPr/>
        </p:nvSpPr>
        <p:spPr>
          <a:xfrm>
            <a:off x="4407882" y="3707740"/>
            <a:ext cx="2108334" cy="369332"/>
          </a:xfrm>
          <a:prstGeom prst="rect">
            <a:avLst/>
          </a:prstGeom>
          <a:noFill/>
        </p:spPr>
        <p:txBody>
          <a:bodyPr wrap="none" rtlCol="0">
            <a:spAutoFit/>
          </a:bodyPr>
          <a:lstStyle/>
          <a:p>
            <a:r>
              <a:rPr lang="en-CA" dirty="0"/>
              <a:t>{B, C, E, F, G, H, I}</a:t>
            </a:r>
          </a:p>
        </p:txBody>
      </p:sp>
      <p:sp>
        <p:nvSpPr>
          <p:cNvPr id="10" name="TextBox 9"/>
          <p:cNvSpPr txBox="1"/>
          <p:nvPr/>
        </p:nvSpPr>
        <p:spPr>
          <a:xfrm>
            <a:off x="4407882" y="3275692"/>
            <a:ext cx="1967205" cy="369332"/>
          </a:xfrm>
          <a:prstGeom prst="rect">
            <a:avLst/>
          </a:prstGeom>
          <a:noFill/>
        </p:spPr>
        <p:txBody>
          <a:bodyPr wrap="none" rtlCol="0">
            <a:spAutoFit/>
          </a:bodyPr>
          <a:lstStyle/>
          <a:p>
            <a:r>
              <a:rPr lang="en-CA" dirty="0"/>
              <a:t>Add edge (E, H)?</a:t>
            </a:r>
          </a:p>
        </p:txBody>
      </p:sp>
      <p:cxnSp>
        <p:nvCxnSpPr>
          <p:cNvPr id="6" name="Straight Arrow Connector 5"/>
          <p:cNvCxnSpPr/>
          <p:nvPr/>
        </p:nvCxnSpPr>
        <p:spPr>
          <a:xfrm>
            <a:off x="4283968" y="5302503"/>
            <a:ext cx="1078651" cy="123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97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555" y="378645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set</a:t>
            </a:r>
          </a:p>
          <a:p>
            <a:pPr lvl="1"/>
            <a:r>
              <a:rPr lang="en-US" altLang="en-US" dirty="0">
                <a:latin typeface="Arial" charset="0"/>
                <a:cs typeface="Arial" charset="0"/>
              </a:rPr>
              <a:t>If the vertices of the next edge are in different sets, take the union of the two sets</a:t>
            </a:r>
          </a:p>
          <a:p>
            <a:pPr lvl="1"/>
            <a:r>
              <a:rPr lang="en-US" altLang="en-US" dirty="0">
                <a:latin typeface="Arial" charset="0"/>
                <a:cs typeface="Arial" charset="0"/>
              </a:rPr>
              <a:t>Do not add an edge if both vertices are in the same set</a:t>
            </a:r>
          </a:p>
        </p:txBody>
      </p:sp>
      <p:pic>
        <p:nvPicPr>
          <p:cNvPr id="10" name="Picture 30" descr="C:\Users\dwharder\Desktop\a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5576" y="3707740"/>
            <a:ext cx="2262222" cy="369332"/>
          </a:xfrm>
          <a:prstGeom prst="rect">
            <a:avLst/>
          </a:prstGeom>
          <a:noFill/>
        </p:spPr>
        <p:txBody>
          <a:bodyPr wrap="none" rtlCol="0">
            <a:spAutoFit/>
          </a:bodyPr>
          <a:lstStyle/>
          <a:p>
            <a:r>
              <a:rPr lang="en-CA" dirty="0"/>
              <a:t>{B, C, E}, {F, G, H, I}</a:t>
            </a:r>
          </a:p>
        </p:txBody>
      </p:sp>
      <p:sp>
        <p:nvSpPr>
          <p:cNvPr id="13" name="TextBox 12"/>
          <p:cNvSpPr txBox="1"/>
          <p:nvPr/>
        </p:nvSpPr>
        <p:spPr>
          <a:xfrm>
            <a:off x="4412547" y="3275692"/>
            <a:ext cx="1967205" cy="369332"/>
          </a:xfrm>
          <a:prstGeom prst="rect">
            <a:avLst/>
          </a:prstGeom>
          <a:noFill/>
        </p:spPr>
        <p:txBody>
          <a:bodyPr wrap="none" rtlCol="0">
            <a:spAutoFit/>
          </a:bodyPr>
          <a:lstStyle/>
          <a:p>
            <a:r>
              <a:rPr lang="en-CA" dirty="0"/>
              <a:t>Add edge (B, C)?</a:t>
            </a:r>
          </a:p>
        </p:txBody>
      </p:sp>
      <p:cxnSp>
        <p:nvCxnSpPr>
          <p:cNvPr id="9" name="Straight Arrow Connector 8"/>
          <p:cNvCxnSpPr/>
          <p:nvPr/>
        </p:nvCxnSpPr>
        <p:spPr>
          <a:xfrm>
            <a:off x="4283968" y="5302503"/>
            <a:ext cx="1078651" cy="123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12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a:xfrm>
            <a:off x="457200" y="1600200"/>
            <a:ext cx="8363272" cy="4525963"/>
          </a:xfrm>
        </p:spPr>
        <p:txBody>
          <a:bodyPr/>
          <a:lstStyle/>
          <a:p>
            <a:pPr>
              <a:buNone/>
            </a:pPr>
            <a:r>
              <a:rPr lang="en-US" altLang="en-US" dirty="0">
                <a:latin typeface="Arial" charset="0"/>
                <a:cs typeface="Arial" charset="0"/>
              </a:rPr>
              <a:t>	The disjoint set data structure has run-time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dirty="0">
                <a:latin typeface="Symbol" pitchFamily="18" charset="2"/>
                <a:cs typeface="Arial" charset="0"/>
              </a:rPr>
              <a:t>a</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which is effectively a constant</a:t>
            </a:r>
          </a:p>
          <a:p>
            <a:pPr>
              <a:buNone/>
            </a:pPr>
            <a:endParaRPr lang="en-US" altLang="en-US" dirty="0">
              <a:latin typeface="Arial" charset="0"/>
              <a:cs typeface="Arial" charset="0"/>
            </a:endParaRPr>
          </a:p>
          <a:p>
            <a:pPr>
              <a:buNone/>
            </a:pPr>
            <a:r>
              <a:rPr lang="en-US" altLang="en-US" dirty="0">
                <a:latin typeface="Arial" charset="0"/>
                <a:cs typeface="Arial" charset="0"/>
              </a:rPr>
              <a:t>	Thus, checking and building the minimum spanning tree is now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a:p>
            <a:pPr lvl="1"/>
            <a:endParaRPr lang="en-US" altLang="en-US" dirty="0">
              <a:latin typeface="Arial" charset="0"/>
              <a:cs typeface="Arial" charset="0"/>
            </a:endParaRPr>
          </a:p>
          <a:p>
            <a:pPr marL="355600" indent="-355600">
              <a:buNone/>
            </a:pPr>
            <a:r>
              <a:rPr lang="en-US" altLang="en-US" dirty="0">
                <a:latin typeface="Arial" charset="0"/>
                <a:cs typeface="Arial" charset="0"/>
              </a:rPr>
              <a:t>	The dominant time is now the time required to sort the edges, which is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a:t>
            </a:r>
            <a:endParaRPr lang="en-US" altLang="en-US" dirty="0">
              <a:latin typeface="Arial" charset="0"/>
              <a:cs typeface="Arial" charset="0"/>
            </a:endParaRPr>
          </a:p>
          <a:p>
            <a:pPr lvl="1"/>
            <a:r>
              <a:rPr lang="en-US" altLang="en-US" dirty="0">
                <a:latin typeface="Arial" charset="0"/>
                <a:cs typeface="Arial" charset="0"/>
              </a:rPr>
              <a:t>If there is an efficient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r>
              <a:rPr lang="en-US" altLang="en-US" dirty="0">
                <a:latin typeface="Arial" charset="0"/>
                <a:cs typeface="Arial" charset="0"/>
              </a:rPr>
              <a:t>sorting algorithm, the run-time is then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p:txBody>
      </p:sp>
    </p:spTree>
    <p:extLst>
      <p:ext uri="{BB962C8B-B14F-4D97-AF65-F5344CB8AC3E}">
        <p14:creationId xmlns:p14="http://schemas.microsoft.com/office/powerpoint/2010/main" val="5387960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marL="355600" indent="-355600">
              <a:buNone/>
            </a:pPr>
            <a:r>
              <a:rPr lang="en-CA" dirty="0"/>
              <a:t>	Going through the example again with disjoint sets</a:t>
            </a:r>
          </a:p>
        </p:txBody>
      </p:sp>
    </p:spTree>
    <p:extLst>
      <p:ext uri="{BB962C8B-B14F-4D97-AF65-F5344CB8AC3E}">
        <p14:creationId xmlns:p14="http://schemas.microsoft.com/office/powerpoint/2010/main" val="29097684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with twelve singletons</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sp>
        <p:nvSpPr>
          <p:cNvPr id="6" name="TextBox 5"/>
          <p:cNvSpPr txBox="1"/>
          <p:nvPr/>
        </p:nvSpPr>
        <p:spPr>
          <a:xfrm>
            <a:off x="179512" y="2132856"/>
            <a:ext cx="5320687" cy="369332"/>
          </a:xfrm>
          <a:prstGeom prst="rect">
            <a:avLst/>
          </a:prstGeom>
          <a:noFill/>
        </p:spPr>
        <p:txBody>
          <a:bodyPr wrap="none" rtlCol="0">
            <a:spAutoFit/>
          </a:bodyPr>
          <a:lstStyle/>
          <a:p>
            <a:pPr algn="ctr"/>
            <a:r>
              <a:rPr lang="en-CA" dirty="0"/>
              <a:t>{A}, {B}, {C}, {D}, {E}, {F}, {G}, {H}, {I}, {J}, {K}, {L}</a:t>
            </a:r>
          </a:p>
        </p:txBody>
      </p:sp>
    </p:spTree>
    <p:extLst>
      <p:ext uri="{BB962C8B-B14F-4D97-AF65-F5344CB8AC3E}">
        <p14:creationId xmlns:p14="http://schemas.microsoft.com/office/powerpoint/2010/main" val="11459014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85310" y="2132856"/>
            <a:ext cx="5109091" cy="369332"/>
          </a:xfrm>
          <a:prstGeom prst="rect">
            <a:avLst/>
          </a:prstGeom>
          <a:noFill/>
        </p:spPr>
        <p:txBody>
          <a:bodyPr wrap="none" rtlCol="0">
            <a:spAutoFit/>
          </a:bodyPr>
          <a:lstStyle/>
          <a:p>
            <a:pPr algn="ctr"/>
            <a:r>
              <a:rPr lang="en-CA" dirty="0"/>
              <a:t>{A}, {B}, {C, E}, {D}, {F}, {G}, {H}, {I}, {J}, {K}, {L}</a:t>
            </a:r>
          </a:p>
        </p:txBody>
      </p:sp>
    </p:spTree>
    <p:extLst>
      <p:ext uri="{BB962C8B-B14F-4D97-AF65-F5344CB8AC3E}">
        <p14:creationId xmlns:p14="http://schemas.microsoft.com/office/powerpoint/2010/main" val="38087096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0726" y="2132856"/>
            <a:ext cx="4878259" cy="369332"/>
          </a:xfrm>
          <a:prstGeom prst="rect">
            <a:avLst/>
          </a:prstGeom>
          <a:noFill/>
        </p:spPr>
        <p:txBody>
          <a:bodyPr wrap="none" rtlCol="0">
            <a:spAutoFit/>
          </a:bodyPr>
          <a:lstStyle/>
          <a:p>
            <a:pPr algn="ctr"/>
            <a:r>
              <a:rPr lang="en-CA" dirty="0"/>
              <a:t>{A}, {B}, {C, E}, {D}, {F}, {G}, {H, I}, {J}, {K}, {L}</a:t>
            </a:r>
          </a:p>
        </p:txBody>
      </p:sp>
    </p:spTree>
    <p:extLst>
      <p:ext uri="{BB962C8B-B14F-4D97-AF65-F5344CB8AC3E}">
        <p14:creationId xmlns:p14="http://schemas.microsoft.com/office/powerpoint/2010/main" val="26730949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Similarly, we add {G, I}, {F, G},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05878" y="2132856"/>
            <a:ext cx="4467953" cy="369332"/>
          </a:xfrm>
          <a:prstGeom prst="rect">
            <a:avLst/>
          </a:prstGeom>
          <a:noFill/>
        </p:spPr>
        <p:txBody>
          <a:bodyPr wrap="none" rtlCol="0">
            <a:spAutoFit/>
          </a:bodyPr>
          <a:lstStyle/>
          <a:p>
            <a:pPr algn="ctr"/>
            <a:r>
              <a:rPr lang="en-CA" dirty="0"/>
              <a:t>{A}, {B, C, E}, {D}, {F, G, H, I}, {J}, {K}, {L}</a:t>
            </a:r>
          </a:p>
        </p:txBody>
      </p:sp>
      <p:cxnSp>
        <p:nvCxnSpPr>
          <p:cNvPr id="9" name="Straight Arrow Connector 8"/>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67556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17887</TotalTime>
  <Words>8259</Words>
  <Application>Microsoft Office PowerPoint</Application>
  <PresentationFormat>全屏显示(4:3)</PresentationFormat>
  <Paragraphs>1692</Paragraphs>
  <Slides>111</Slides>
  <Notes>93</Notes>
  <HiddenSlides>10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111</vt:i4>
      </vt:variant>
    </vt:vector>
  </HeadingPairs>
  <TitlesOfParts>
    <vt:vector size="119" baseType="lpstr">
      <vt:lpstr>ＭＳ Ｐゴシック</vt:lpstr>
      <vt:lpstr>宋体</vt:lpstr>
      <vt:lpstr>Arial</vt:lpstr>
      <vt:lpstr>Calibri</vt:lpstr>
      <vt:lpstr>Symbol</vt:lpstr>
      <vt:lpstr>Times New Roman</vt:lpstr>
      <vt:lpstr>Custom Design</vt:lpstr>
      <vt:lpstr>Equation</vt:lpstr>
      <vt:lpstr>CS101  Algorithms and Data Structures</vt:lpstr>
      <vt:lpstr>Outline</vt:lpstr>
      <vt:lpstr>Outline</vt:lpstr>
      <vt:lpstr>Spanning trees</vt:lpstr>
      <vt:lpstr>Spanning trees</vt:lpstr>
      <vt:lpstr>Spanning trees</vt:lpstr>
      <vt:lpstr>Spanning trees</vt:lpstr>
      <vt:lpstr>Spanning trees</vt:lpstr>
      <vt:lpstr>Spanning trees</vt:lpstr>
      <vt:lpstr>Spanning trees on weighted graphs</vt:lpstr>
      <vt:lpstr>Spanning trees on weighted graphs</vt:lpstr>
      <vt:lpstr>Minimum Spanning Trees</vt:lpstr>
      <vt:lpstr>Spanning forests</vt:lpstr>
      <vt:lpstr>Unweighted graphs</vt:lpstr>
      <vt:lpstr>Application</vt:lpstr>
      <vt:lpstr>Application</vt:lpstr>
      <vt:lpstr>Application</vt:lpstr>
      <vt:lpstr>Application</vt:lpstr>
      <vt:lpstr>Application</vt:lpstr>
      <vt:lpstr>Application</vt:lpstr>
      <vt:lpstr>Application</vt:lpstr>
      <vt:lpstr>Minimum Spanning Trees</vt:lpstr>
      <vt:lpstr>Outline</vt:lpstr>
      <vt:lpstr>Outline</vt:lpstr>
      <vt:lpstr>Strategy</vt:lpstr>
      <vt:lpstr>Strategy</vt:lpstr>
      <vt:lpstr>Cut property</vt:lpstr>
      <vt:lpstr>Proof</vt:lpstr>
      <vt:lpstr>Proof</vt:lpstr>
      <vt:lpstr>Proof</vt:lpstr>
      <vt:lpstr>Proof</vt:lpstr>
      <vt:lpstr>Proof</vt:lpstr>
      <vt:lpstr>Strategy</vt:lpstr>
      <vt:lpstr>Strategy</vt:lpstr>
      <vt:lpstr>Strategy</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Implementation and analysis</vt:lpstr>
      <vt:lpstr>Implementation and analysis</vt:lpstr>
      <vt:lpstr>Implementation and analysis</vt:lpstr>
      <vt:lpstr>Implementation and analysis</vt:lpstr>
      <vt:lpstr>Implementation and analysis</vt:lpstr>
      <vt:lpstr>Summary</vt:lpstr>
      <vt:lpstr>Outline</vt:lpstr>
      <vt:lpstr>Outline</vt:lpstr>
      <vt:lpstr>Kruskal’s Algorithm</vt:lpstr>
      <vt:lpstr>Kruskal’s Algorithm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Analysis</vt:lpstr>
      <vt:lpstr>Analysis</vt:lpstr>
      <vt:lpstr>Analysis</vt:lpstr>
      <vt:lpstr>Analysis</vt:lpstr>
      <vt:lpstr>Analysis</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Summary</vt:lpstr>
      <vt:lpstr>References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admin</cp:lastModifiedBy>
  <cp:revision>1364</cp:revision>
  <dcterms:created xsi:type="dcterms:W3CDTF">2009-09-11T23:00:44Z</dcterms:created>
  <dcterms:modified xsi:type="dcterms:W3CDTF">2021-11-20T11:35:57Z</dcterms:modified>
</cp:coreProperties>
</file>